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0"/>
  </p:notesMasterIdLst>
  <p:sldIdLst>
    <p:sldId id="580" r:id="rId2"/>
    <p:sldId id="375" r:id="rId3"/>
    <p:sldId id="582" r:id="rId4"/>
    <p:sldId id="590" r:id="rId5"/>
    <p:sldId id="588" r:id="rId6"/>
    <p:sldId id="601" r:id="rId7"/>
    <p:sldId id="603" r:id="rId8"/>
    <p:sldId id="602" r:id="rId9"/>
    <p:sldId id="604" r:id="rId10"/>
    <p:sldId id="605" r:id="rId11"/>
    <p:sldId id="606" r:id="rId12"/>
    <p:sldId id="609" r:id="rId13"/>
    <p:sldId id="610" r:id="rId14"/>
    <p:sldId id="611" r:id="rId15"/>
    <p:sldId id="608" r:id="rId16"/>
    <p:sldId id="616" r:id="rId17"/>
    <p:sldId id="626" r:id="rId18"/>
    <p:sldId id="614" r:id="rId19"/>
    <p:sldId id="615" r:id="rId20"/>
    <p:sldId id="618" r:id="rId21"/>
    <p:sldId id="620" r:id="rId22"/>
    <p:sldId id="624" r:id="rId23"/>
    <p:sldId id="621" r:id="rId24"/>
    <p:sldId id="622" r:id="rId25"/>
    <p:sldId id="623" r:id="rId26"/>
    <p:sldId id="607" r:id="rId27"/>
    <p:sldId id="627" r:id="rId28"/>
    <p:sldId id="599" r:id="rId29"/>
  </p:sldIdLst>
  <p:sldSz cx="12192000" cy="6858000"/>
  <p:notesSz cx="6807200" cy="9939338"/>
  <p:embeddedFontLst>
    <p:embeddedFont>
      <p:font typeface="Cambria Math" panose="02040503050406030204" pitchFamily="18" charset="0"/>
      <p:regular r:id="rId31"/>
    </p:embeddedFont>
    <p:embeddedFont>
      <p:font typeface="HY견고딕" panose="02030600000101010101" pitchFamily="18" charset="-127"/>
      <p:regular r:id="rId32"/>
    </p:embeddedFont>
    <p:embeddedFont>
      <p:font typeface="나눔스퀘어" panose="020B0600000101010101" pitchFamily="50" charset="-127"/>
      <p:regular r:id="rId33"/>
    </p:embeddedFont>
    <p:embeddedFont>
      <p:font typeface="나눔스퀘어 Bold" panose="020B0600000101010101" pitchFamily="50" charset="-127"/>
      <p:bold r:id="rId34"/>
    </p:embeddedFont>
    <p:embeddedFont>
      <p:font typeface="나눔스퀘어 ExtraBold" panose="020B0600000101010101" pitchFamily="50" charset="-127"/>
      <p:bold r:id="rId35"/>
    </p:embeddedFont>
    <p:embeddedFont>
      <p:font typeface="맑은 고딕" panose="020B0503020000020004" pitchFamily="50" charset="-127"/>
      <p:regular r:id="rId36"/>
      <p:bold r:id="rId37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ain" id="{3080580F-A111-483F-B8E7-5403D97247BF}">
          <p14:sldIdLst>
            <p14:sldId id="580"/>
            <p14:sldId id="375"/>
            <p14:sldId id="582"/>
            <p14:sldId id="590"/>
            <p14:sldId id="588"/>
            <p14:sldId id="601"/>
            <p14:sldId id="603"/>
            <p14:sldId id="602"/>
            <p14:sldId id="604"/>
            <p14:sldId id="605"/>
            <p14:sldId id="606"/>
            <p14:sldId id="609"/>
            <p14:sldId id="610"/>
            <p14:sldId id="611"/>
            <p14:sldId id="608"/>
            <p14:sldId id="616"/>
            <p14:sldId id="626"/>
            <p14:sldId id="614"/>
            <p14:sldId id="615"/>
            <p14:sldId id="618"/>
            <p14:sldId id="620"/>
            <p14:sldId id="624"/>
            <p14:sldId id="621"/>
            <p14:sldId id="622"/>
            <p14:sldId id="623"/>
            <p14:sldId id="607"/>
            <p14:sldId id="627"/>
            <p14:sldId id="59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1D1B"/>
    <a:srgbClr val="DE2933"/>
    <a:srgbClr val="DA5054"/>
    <a:srgbClr val="000000"/>
    <a:srgbClr val="ECECEC"/>
    <a:srgbClr val="F2F2F2"/>
    <a:srgbClr val="FFE48F"/>
    <a:srgbClr val="4E4D5E"/>
    <a:srgbClr val="ABAABA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546" autoAdjust="0"/>
    <p:restoredTop sz="95962" autoAdjust="0"/>
  </p:normalViewPr>
  <p:slideViewPr>
    <p:cSldViewPr>
      <p:cViewPr varScale="1">
        <p:scale>
          <a:sx n="111" d="100"/>
          <a:sy n="111" d="100"/>
        </p:scale>
        <p:origin x="708" y="9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786" cy="496967"/>
          </a:xfrm>
          <a:prstGeom prst="rect">
            <a:avLst/>
          </a:prstGeom>
        </p:spPr>
        <p:txBody>
          <a:bodyPr vert="horz" lIns="91559" tIns="45779" rIns="91559" bIns="45779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5839" y="0"/>
            <a:ext cx="2949786" cy="496967"/>
          </a:xfrm>
          <a:prstGeom prst="rect">
            <a:avLst/>
          </a:prstGeom>
        </p:spPr>
        <p:txBody>
          <a:bodyPr vert="horz" lIns="91559" tIns="45779" rIns="91559" bIns="45779" rtlCol="0"/>
          <a:lstStyle>
            <a:lvl1pPr algn="r">
              <a:defRPr sz="1200"/>
            </a:lvl1pPr>
          </a:lstStyle>
          <a:p>
            <a:fld id="{C87A23F8-1023-44DB-94FA-324FF4C25C44}" type="datetimeFigureOut">
              <a:rPr lang="ko-KR" altLang="en-US" smtClean="0"/>
              <a:t>2021-09-07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6125"/>
            <a:ext cx="6626225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59" tIns="45779" rIns="91559" bIns="45779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0721" y="4721186"/>
            <a:ext cx="5445760" cy="4472702"/>
          </a:xfrm>
          <a:prstGeom prst="rect">
            <a:avLst/>
          </a:prstGeom>
        </p:spPr>
        <p:txBody>
          <a:bodyPr vert="horz" lIns="91559" tIns="45779" rIns="91559" bIns="45779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9440646"/>
            <a:ext cx="2949786" cy="496967"/>
          </a:xfrm>
          <a:prstGeom prst="rect">
            <a:avLst/>
          </a:prstGeom>
        </p:spPr>
        <p:txBody>
          <a:bodyPr vert="horz" lIns="91559" tIns="45779" rIns="91559" bIns="45779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5839" y="9440646"/>
            <a:ext cx="2949786" cy="496967"/>
          </a:xfrm>
          <a:prstGeom prst="rect">
            <a:avLst/>
          </a:prstGeom>
        </p:spPr>
        <p:txBody>
          <a:bodyPr vert="horz" lIns="91559" tIns="45779" rIns="91559" bIns="45779" rtlCol="0" anchor="b"/>
          <a:lstStyle>
            <a:lvl1pPr algn="r">
              <a:defRPr sz="1200"/>
            </a:lvl1pPr>
          </a:lstStyle>
          <a:p>
            <a:fld id="{14DA1AB3-0D09-4229-8046-2E50F36D28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480532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0488" y="746125"/>
            <a:ext cx="6626225" cy="372745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D3AEA-534D-4E7D-A62D-270999C1AB8C}" type="slidenum">
              <a:rPr lang="ko-KR" altLang="en-US" smtClean="0"/>
              <a:pPr/>
              <a:t>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98605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0488" y="746125"/>
            <a:ext cx="6626225" cy="372745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D3AEA-534D-4E7D-A62D-270999C1AB8C}" type="slidenum">
              <a:rPr lang="ko-KR" altLang="en-US" smtClean="0"/>
              <a:pPr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339667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0488" y="746125"/>
            <a:ext cx="6626225" cy="372745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D3AEA-534D-4E7D-A62D-270999C1AB8C}" type="slidenum">
              <a:rPr lang="ko-KR" altLang="en-US" smtClean="0"/>
              <a:pPr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63639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0488" y="746125"/>
            <a:ext cx="6626225" cy="372745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D3AEA-534D-4E7D-A62D-270999C1AB8C}" type="slidenum">
              <a:rPr lang="ko-KR" altLang="en-US" smtClean="0"/>
              <a:pPr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990412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0488" y="746125"/>
            <a:ext cx="6626225" cy="372745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D3AEA-534D-4E7D-A62D-270999C1AB8C}" type="slidenum">
              <a:rPr lang="ko-KR" altLang="en-US" smtClean="0"/>
              <a:pPr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365509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0488" y="746125"/>
            <a:ext cx="6626225" cy="372745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D3AEA-534D-4E7D-A62D-270999C1AB8C}" type="slidenum">
              <a:rPr lang="ko-KR" altLang="en-US" smtClean="0"/>
              <a:pPr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453643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0488" y="746125"/>
            <a:ext cx="6626225" cy="372745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D3AEA-534D-4E7D-A62D-270999C1AB8C}" type="slidenum">
              <a:rPr lang="ko-KR" altLang="en-US" smtClean="0"/>
              <a:pPr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852993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0488" y="746125"/>
            <a:ext cx="6626225" cy="372745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D3AEA-534D-4E7D-A62D-270999C1AB8C}" type="slidenum">
              <a:rPr lang="ko-KR" altLang="en-US" smtClean="0"/>
              <a:pPr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2519107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0488" y="746125"/>
            <a:ext cx="6626225" cy="372745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D3AEA-534D-4E7D-A62D-270999C1AB8C}" type="slidenum">
              <a:rPr lang="ko-KR" altLang="en-US" smtClean="0"/>
              <a:pPr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9534076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0488" y="746125"/>
            <a:ext cx="6626225" cy="372745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D3AEA-534D-4E7D-A62D-270999C1AB8C}" type="slidenum">
              <a:rPr lang="ko-KR" altLang="en-US" smtClean="0"/>
              <a:pPr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7127456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0488" y="746125"/>
            <a:ext cx="6626225" cy="372745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D3AEA-534D-4E7D-A62D-270999C1AB8C}" type="slidenum">
              <a:rPr lang="ko-KR" altLang="en-US" smtClean="0"/>
              <a:pPr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23689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0488" y="746125"/>
            <a:ext cx="6626225" cy="37274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3891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A18C108-EE4F-41A9-9680-DED69F4841A4}" type="slidenum">
              <a:rPr lang="ko-KR" altLang="en-US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0488" y="746125"/>
            <a:ext cx="6626225" cy="372745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D3AEA-534D-4E7D-A62D-270999C1AB8C}" type="slidenum">
              <a:rPr lang="ko-KR" altLang="en-US" smtClean="0"/>
              <a:pPr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1404013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0488" y="746125"/>
            <a:ext cx="6626225" cy="372745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D3AEA-534D-4E7D-A62D-270999C1AB8C}" type="slidenum">
              <a:rPr lang="ko-KR" altLang="en-US" smtClean="0"/>
              <a:pPr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1846601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0488" y="746125"/>
            <a:ext cx="6626225" cy="372745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D3AEA-534D-4E7D-A62D-270999C1AB8C}" type="slidenum">
              <a:rPr lang="ko-KR" altLang="en-US" smtClean="0"/>
              <a:pPr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6607351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0488" y="746125"/>
            <a:ext cx="6626225" cy="372745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D3AEA-534D-4E7D-A62D-270999C1AB8C}" type="slidenum">
              <a:rPr lang="ko-KR" altLang="en-US" smtClean="0"/>
              <a:pPr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186661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0488" y="746125"/>
            <a:ext cx="6626225" cy="372745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D3AEA-534D-4E7D-A62D-270999C1AB8C}" type="slidenum">
              <a:rPr lang="ko-KR" altLang="en-US" smtClean="0"/>
              <a:pPr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0735785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0488" y="746125"/>
            <a:ext cx="6626225" cy="372745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D3AEA-534D-4E7D-A62D-270999C1AB8C}" type="slidenum">
              <a:rPr lang="ko-KR" altLang="en-US" smtClean="0"/>
              <a:pPr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5456600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0488" y="746125"/>
            <a:ext cx="6626225" cy="372745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D3AEA-534D-4E7D-A62D-270999C1AB8C}" type="slidenum">
              <a:rPr lang="ko-KR" altLang="en-US" smtClean="0"/>
              <a:pPr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5955752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0488" y="746125"/>
            <a:ext cx="6626225" cy="372745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D3AEA-534D-4E7D-A62D-270999C1AB8C}" type="slidenum">
              <a:rPr lang="ko-KR" altLang="en-US" smtClean="0"/>
              <a:pPr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139407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0488" y="746125"/>
            <a:ext cx="6626225" cy="37274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3891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A18C108-EE4F-41A9-9680-DED69F4841A4}" type="slidenum">
              <a:rPr lang="ko-KR" altLang="en-US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0488" y="746125"/>
            <a:ext cx="6626225" cy="372745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D3AEA-534D-4E7D-A62D-270999C1AB8C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47037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0488" y="746125"/>
            <a:ext cx="6626225" cy="372745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D3AEA-534D-4E7D-A62D-270999C1AB8C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135070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0488" y="746125"/>
            <a:ext cx="6626225" cy="372745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D3AEA-534D-4E7D-A62D-270999C1AB8C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513084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0488" y="746125"/>
            <a:ext cx="6626225" cy="372745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D3AEA-534D-4E7D-A62D-270999C1AB8C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723105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0488" y="746125"/>
            <a:ext cx="6626225" cy="372745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D3AEA-534D-4E7D-A62D-270999C1AB8C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243667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0488" y="746125"/>
            <a:ext cx="6626225" cy="372745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D3AEA-534D-4E7D-A62D-270999C1AB8C}" type="slidenum">
              <a:rPr lang="ko-KR" altLang="en-US" smtClean="0"/>
              <a:pPr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51312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66CEA-950D-4ED2-8031-E49FB3C8409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22802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66CEA-950D-4ED2-8031-E49FB3C8409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977698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4190E9D-60B0-4E12-89F1-BFD464F009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6185" y="116632"/>
            <a:ext cx="3368309" cy="431800"/>
          </a:xfrm>
        </p:spPr>
        <p:txBody>
          <a:bodyPr/>
          <a:lstStyle>
            <a:lvl1pPr algn="l">
              <a:defRPr sz="1050" b="1">
                <a:latin typeface="+mn-ea"/>
                <a:ea typeface="+mn-ea"/>
              </a:defRPr>
            </a:lvl1pPr>
          </a:lstStyle>
          <a:p>
            <a:r>
              <a:rPr lang="en-US" altLang="ko-KR" dirty="0"/>
              <a:t>INSERT MAIN INDEX</a:t>
            </a:r>
            <a:br>
              <a:rPr lang="en-US" altLang="ko-KR" dirty="0"/>
            </a:br>
            <a:r>
              <a:rPr lang="en-US" altLang="ko-KR" dirty="0"/>
              <a:t>ADSTOREPOST.COM</a:t>
            </a:r>
            <a:endParaRPr lang="ko-KR" altLang="en-US" dirty="0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C51BF82A-A657-48CC-B56B-8C3397494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79390" y="6525344"/>
            <a:ext cx="512610" cy="287758"/>
          </a:xfrm>
        </p:spPr>
        <p:txBody>
          <a:bodyPr/>
          <a:lstStyle>
            <a:lvl1pPr>
              <a:defRPr b="1"/>
            </a:lvl1pPr>
          </a:lstStyle>
          <a:p>
            <a:fld id="{FDA66CEA-950D-4ED2-8031-E49FB3C84093}" type="slidenum">
              <a:rPr lang="ko-KR" altLang="en-US" smtClean="0"/>
              <a:pPr/>
              <a:t>‹#›</a:t>
            </a:fld>
            <a:endParaRPr lang="ko-KR" altLang="en-US"/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DF1E8A90-373E-4095-A817-705F5CD9AAE7}"/>
              </a:ext>
            </a:extLst>
          </p:cNvPr>
          <p:cNvGrpSpPr/>
          <p:nvPr userDrawn="1"/>
        </p:nvGrpSpPr>
        <p:grpSpPr>
          <a:xfrm>
            <a:off x="246184" y="2132857"/>
            <a:ext cx="11828583" cy="4536231"/>
            <a:chOff x="302539" y="2132856"/>
            <a:chExt cx="9403435" cy="4536231"/>
          </a:xfrm>
        </p:grpSpPr>
        <p:sp>
          <p:nvSpPr>
            <p:cNvPr id="4" name="Oval 23">
              <a:extLst>
                <a:ext uri="{FF2B5EF4-FFF2-40B4-BE49-F238E27FC236}">
                  <a16:creationId xmlns:a16="http://schemas.microsoft.com/office/drawing/2014/main" id="{D89A30DF-5BFF-46F3-B206-098D2C8470E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02539" y="2132856"/>
              <a:ext cx="9403435" cy="4536231"/>
            </a:xfrm>
            <a:prstGeom prst="rect">
              <a:avLst/>
            </a:prstGeom>
            <a:gradFill>
              <a:gsLst>
                <a:gs pos="0">
                  <a:schemeClr val="bg1">
                    <a:lumMod val="87000"/>
                    <a:lumOff val="13000"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3175">
              <a:noFill/>
            </a:ln>
            <a:effectLst>
              <a:outerShdw blurRad="241300" dist="254000" dir="2700000" algn="tl" rotWithShape="0">
                <a:prstClr val="black">
                  <a:alpha val="16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>
                <a:lnSpc>
                  <a:spcPct val="114000"/>
                </a:lnSpc>
              </a:pPr>
              <a:endParaRPr lang="en-US" altLang="ko-KR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+mj-cs"/>
              </a:endParaRPr>
            </a:p>
          </p:txBody>
        </p:sp>
        <p:sp>
          <p:nvSpPr>
            <p:cNvPr id="6" name="사각형: 둥근 모서리 5">
              <a:extLst>
                <a:ext uri="{FF2B5EF4-FFF2-40B4-BE49-F238E27FC236}">
                  <a16:creationId xmlns:a16="http://schemas.microsoft.com/office/drawing/2014/main" id="{05E20572-627A-41BC-B8A8-4F4A681665EB}"/>
                </a:ext>
              </a:extLst>
            </p:cNvPr>
            <p:cNvSpPr/>
            <p:nvPr userDrawn="1"/>
          </p:nvSpPr>
          <p:spPr>
            <a:xfrm>
              <a:off x="312674" y="2132856"/>
              <a:ext cx="3082469" cy="4523524"/>
            </a:xfrm>
            <a:prstGeom prst="roundRect">
              <a:avLst>
                <a:gd name="adj" fmla="val 759"/>
              </a:avLst>
            </a:prstGeom>
            <a:solidFill>
              <a:schemeClr val="tx1">
                <a:lumMod val="75000"/>
                <a:lumOff val="25000"/>
              </a:schemeClr>
            </a:solidFill>
            <a:ln w="3175">
              <a:noFill/>
            </a:ln>
            <a:effectLst>
              <a:outerShdw blurRad="241300" dist="254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0" rIns="7200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4000"/>
                </a:lnSpc>
              </a:pPr>
              <a:endPara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+mj-cs"/>
              </a:endParaRPr>
            </a:p>
          </p:txBody>
        </p:sp>
      </p:grp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48E2BAC0-3262-41BA-B534-CEF81EF3C1A1}"/>
              </a:ext>
            </a:extLst>
          </p:cNvPr>
          <p:cNvCxnSpPr>
            <a:cxnSpLocks/>
          </p:cNvCxnSpPr>
          <p:nvPr userDrawn="1"/>
        </p:nvCxnSpPr>
        <p:spPr>
          <a:xfrm>
            <a:off x="246185" y="620713"/>
            <a:ext cx="100818" cy="0"/>
          </a:xfrm>
          <a:prstGeom prst="line">
            <a:avLst/>
          </a:prstGeom>
          <a:ln w="25400">
            <a:solidFill>
              <a:srgbClr val="DA50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8615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  <p:sp>
        <p:nvSpPr>
          <p:cNvPr id="5" name="제목 1">
            <a:extLst>
              <a:ext uri="{FF2B5EF4-FFF2-40B4-BE49-F238E27FC236}">
                <a16:creationId xmlns:a16="http://schemas.microsoft.com/office/drawing/2014/main" id="{79193FD6-AFBB-46EF-A2C0-F1CE18B8C5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6185" y="116880"/>
            <a:ext cx="3368309" cy="431800"/>
          </a:xfrm>
        </p:spPr>
        <p:txBody>
          <a:bodyPr/>
          <a:lstStyle>
            <a:lvl1pPr algn="l">
              <a:defRPr sz="1050" b="1">
                <a:latin typeface="+mn-ea"/>
                <a:ea typeface="+mn-ea"/>
              </a:defRPr>
            </a:lvl1pPr>
          </a:lstStyle>
          <a:p>
            <a:r>
              <a:rPr lang="en-US" altLang="ko-KR" dirty="0"/>
              <a:t>INSERT MAIN INDEX</a:t>
            </a:r>
            <a:br>
              <a:rPr lang="en-US" altLang="ko-KR" dirty="0"/>
            </a:br>
            <a:r>
              <a:rPr lang="en-US" altLang="ko-KR" dirty="0"/>
              <a:t>ADSTOREPOST.COM</a:t>
            </a:r>
            <a:endParaRPr lang="ko-KR" altLang="en-US" dirty="0"/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51627133-8902-4F24-8CC3-F18D4EAAB698}"/>
              </a:ext>
            </a:extLst>
          </p:cNvPr>
          <p:cNvCxnSpPr>
            <a:cxnSpLocks/>
          </p:cNvCxnSpPr>
          <p:nvPr userDrawn="1"/>
        </p:nvCxnSpPr>
        <p:spPr>
          <a:xfrm>
            <a:off x="246185" y="620713"/>
            <a:ext cx="100818" cy="0"/>
          </a:xfrm>
          <a:prstGeom prst="line">
            <a:avLst/>
          </a:prstGeom>
          <a:ln w="25400">
            <a:solidFill>
              <a:srgbClr val="DA50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6805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09600" y="188914"/>
            <a:ext cx="10972800" cy="360362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ctr">
            <a:noAutofit/>
          </a:bodyPr>
          <a:lstStyle/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3429000"/>
            <a:ext cx="10972800" cy="2697164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11679390" y="6570242"/>
            <a:ext cx="512610" cy="287758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ctr">
            <a:noAutofit/>
          </a:bodyPr>
          <a:lstStyle>
            <a:lvl1pPr algn="ctr">
              <a:defRPr sz="900" spc="-60" baseline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FDA66CEA-950D-4ED2-8031-E49FB3C8409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86662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xStyles>
    <p:titleStyle>
      <a:lvl1pPr algn="ctr" defTabSz="914400" rtl="0" eaLnBrk="1" latinLnBrk="1" hangingPunct="1">
        <a:spcBef>
          <a:spcPct val="0"/>
        </a:spcBef>
        <a:buNone/>
        <a:defRPr sz="3000" b="1" kern="1200" spc="-60" baseline="0">
          <a:ln>
            <a:solidFill>
              <a:schemeClr val="bg1">
                <a:alpha val="0"/>
              </a:schemeClr>
            </a:solidFill>
          </a:ln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 spc="-60" baseline="0">
          <a:ln>
            <a:solidFill>
              <a:schemeClr val="bg1">
                <a:alpha val="0"/>
              </a:schemeClr>
            </a:solidFill>
          </a:ln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1800" kern="1200" spc="-60" baseline="0">
          <a:ln>
            <a:solidFill>
              <a:schemeClr val="bg1">
                <a:alpha val="0"/>
              </a:schemeClr>
            </a:solidFill>
          </a:ln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1600" kern="1200" spc="-60" baseline="0">
          <a:ln>
            <a:solidFill>
              <a:schemeClr val="bg1">
                <a:alpha val="0"/>
              </a:schemeClr>
            </a:solidFill>
          </a:ln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1400" kern="1200" spc="-60" baseline="0">
          <a:ln>
            <a:solidFill>
              <a:schemeClr val="bg1">
                <a:alpha val="0"/>
              </a:schemeClr>
            </a:solidFill>
          </a:ln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1400" kern="1200" spc="-60" baseline="0">
          <a:ln>
            <a:solidFill>
              <a:schemeClr val="bg1">
                <a:alpha val="0"/>
              </a:schemeClr>
            </a:solidFill>
          </a:ln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155" userDrawn="1">
          <p15:clr>
            <a:srgbClr val="F26B43"/>
          </p15:clr>
        </p15:guide>
        <p15:guide id="4" pos="7525" userDrawn="1">
          <p15:clr>
            <a:srgbClr val="F26B43"/>
          </p15:clr>
        </p15:guide>
        <p15:guide id="5" orient="horz" pos="119" userDrawn="1">
          <p15:clr>
            <a:srgbClr val="F26B43"/>
          </p15:clr>
        </p15:guide>
        <p15:guide id="6" orient="horz" pos="4201" userDrawn="1">
          <p15:clr>
            <a:srgbClr val="F26B43"/>
          </p15:clr>
        </p15:guide>
        <p15:guide id="7" orient="horz" pos="39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emf"/><Relationship Id="rId3" Type="http://schemas.openxmlformats.org/officeDocument/2006/relationships/image" Target="../media/image31.emf"/><Relationship Id="rId7" Type="http://schemas.openxmlformats.org/officeDocument/2006/relationships/image" Target="../media/image35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4.emf"/><Relationship Id="rId5" Type="http://schemas.openxmlformats.org/officeDocument/2006/relationships/image" Target="../media/image33.png"/><Relationship Id="rId4" Type="http://schemas.openxmlformats.org/officeDocument/2006/relationships/image" Target="../media/image32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0.jpe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emf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10" Type="http://schemas.openxmlformats.org/officeDocument/2006/relationships/image" Target="../media/image51.png"/><Relationship Id="rId4" Type="http://schemas.openxmlformats.org/officeDocument/2006/relationships/image" Target="../media/image46.png"/><Relationship Id="rId9" Type="http://schemas.openxmlformats.org/officeDocument/2006/relationships/image" Target="../media/image5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emf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10" Type="http://schemas.openxmlformats.org/officeDocument/2006/relationships/image" Target="../media/image51.png"/><Relationship Id="rId4" Type="http://schemas.openxmlformats.org/officeDocument/2006/relationships/image" Target="../media/image46.png"/><Relationship Id="rId9" Type="http://schemas.openxmlformats.org/officeDocument/2006/relationships/image" Target="../media/image5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1.png"/><Relationship Id="rId4" Type="http://schemas.openxmlformats.org/officeDocument/2006/relationships/image" Target="../media/image5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65.png"/><Relationship Id="rId4" Type="http://schemas.openxmlformats.org/officeDocument/2006/relationships/notesSlide" Target="../notesSlides/notesSlide2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1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5.png"/><Relationship Id="rId5" Type="http://schemas.openxmlformats.org/officeDocument/2006/relationships/image" Target="../media/image38.png"/><Relationship Id="rId4" Type="http://schemas.openxmlformats.org/officeDocument/2006/relationships/image" Target="../media/image74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9.png"/><Relationship Id="rId4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직사각형 48">
            <a:extLst>
              <a:ext uri="{FF2B5EF4-FFF2-40B4-BE49-F238E27FC236}">
                <a16:creationId xmlns:a16="http://schemas.microsoft.com/office/drawing/2014/main" id="{80AAEFC3-4A07-4F7F-9269-7945A3A91AC7}"/>
              </a:ext>
            </a:extLst>
          </p:cNvPr>
          <p:cNvSpPr/>
          <p:nvPr/>
        </p:nvSpPr>
        <p:spPr>
          <a:xfrm>
            <a:off x="1384296" y="1"/>
            <a:ext cx="9505950" cy="6480175"/>
          </a:xfrm>
          <a:prstGeom prst="rect">
            <a:avLst/>
          </a:prstGeom>
          <a:solidFill>
            <a:schemeClr val="bg1"/>
          </a:solidFill>
          <a:ln w="3175">
            <a:noFill/>
          </a:ln>
          <a:effectLst>
            <a:outerShdw blurRad="241300" dist="2540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0" rIns="7200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000"/>
              </a:lnSpc>
            </a:pPr>
            <a:endParaRPr lang="ko-KR" altLang="en-US" sz="110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  <a:cs typeface="+mj-cs"/>
            </a:endParaRPr>
          </a:p>
        </p:txBody>
      </p:sp>
      <p:cxnSp>
        <p:nvCxnSpPr>
          <p:cNvPr id="33" name="직선 연결선 32">
            <a:extLst>
              <a:ext uri="{FF2B5EF4-FFF2-40B4-BE49-F238E27FC236}">
                <a16:creationId xmlns:a16="http://schemas.microsoft.com/office/drawing/2014/main" id="{C71873ED-3609-41EC-935D-DF10A200BAAE}"/>
              </a:ext>
            </a:extLst>
          </p:cNvPr>
          <p:cNvCxnSpPr>
            <a:cxnSpLocks/>
          </p:cNvCxnSpPr>
          <p:nvPr/>
        </p:nvCxnSpPr>
        <p:spPr>
          <a:xfrm flipH="1">
            <a:off x="2761348" y="188913"/>
            <a:ext cx="6645756" cy="6480174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1440D304-6D8C-4BDE-B786-B22F4E5AB803}"/>
              </a:ext>
            </a:extLst>
          </p:cNvPr>
          <p:cNvSpPr/>
          <p:nvPr/>
        </p:nvSpPr>
        <p:spPr>
          <a:xfrm>
            <a:off x="3721101" y="1111362"/>
            <a:ext cx="4749800" cy="4621894"/>
          </a:xfrm>
          <a:prstGeom prst="rect">
            <a:avLst/>
          </a:prstGeom>
          <a:solidFill>
            <a:schemeClr val="tx1">
              <a:lumMod val="75000"/>
              <a:lumOff val="25000"/>
              <a:alpha val="94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sp>
        <p:nvSpPr>
          <p:cNvPr id="57" name="Text Box 10">
            <a:extLst>
              <a:ext uri="{FF2B5EF4-FFF2-40B4-BE49-F238E27FC236}">
                <a16:creationId xmlns:a16="http://schemas.microsoft.com/office/drawing/2014/main" id="{002775C0-0877-4109-BEF9-83B4BDF253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21101" y="5794135"/>
            <a:ext cx="1833488" cy="3590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 anchor="ctr">
            <a:noAutofit/>
          </a:bodyPr>
          <a:lstStyle/>
          <a:p>
            <a:pPr algn="dist"/>
            <a:r>
              <a:rPr lang="ko-KR" altLang="en-US" sz="800" b="1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E4D5E"/>
                </a:solidFill>
                <a:latin typeface="+mj-ea"/>
                <a:ea typeface="+mj-ea"/>
                <a:cs typeface="+mj-cs"/>
              </a:rPr>
              <a:t>한국승강기안전공단</a:t>
            </a:r>
            <a:endParaRPr lang="en-US" altLang="ko-KR" sz="800" b="1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4E4D5E"/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58" name="Text Box 10">
            <a:extLst>
              <a:ext uri="{FF2B5EF4-FFF2-40B4-BE49-F238E27FC236}">
                <a16:creationId xmlns:a16="http://schemas.microsoft.com/office/drawing/2014/main" id="{05564E98-6ACD-45B4-8DCF-25D0FB3CB1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80177" y="5794135"/>
            <a:ext cx="790719" cy="3590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 anchor="ctr">
            <a:noAutofit/>
          </a:bodyPr>
          <a:lstStyle/>
          <a:p>
            <a:pPr algn="dist"/>
            <a:r>
              <a:rPr lang="en-US" altLang="ko-KR" sz="800" b="1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E4D5E"/>
                </a:solidFill>
                <a:latin typeface="+mj-ea"/>
                <a:ea typeface="+mj-ea"/>
                <a:cs typeface="+mj-cs"/>
              </a:rPr>
              <a:t>2021. 09</a:t>
            </a:r>
          </a:p>
        </p:txBody>
      </p:sp>
      <p:sp>
        <p:nvSpPr>
          <p:cNvPr id="7" name="Text Box 10">
            <a:extLst>
              <a:ext uri="{FF2B5EF4-FFF2-40B4-BE49-F238E27FC236}">
                <a16:creationId xmlns:a16="http://schemas.microsoft.com/office/drawing/2014/main" id="{936A3360-DA80-4DBD-A1C2-F417FCC00E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43799" y="2420888"/>
            <a:ext cx="4186944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44000" tIns="0" rIns="180000" bIns="0" anchor="ctr">
            <a:noAutofit/>
          </a:bodyPr>
          <a:lstStyle/>
          <a:p>
            <a:r>
              <a:rPr lang="ko-KR" altLang="en-US" sz="28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>
                    <a:alpha val="50000"/>
                  </a:schemeClr>
                </a:solidFill>
                <a:latin typeface="+mj-ea"/>
                <a:ea typeface="+mj-ea"/>
                <a:cs typeface="+mj-cs"/>
              </a:rPr>
              <a:t>㈜서광</a:t>
            </a:r>
            <a:endParaRPr lang="en-US" altLang="ko-KR" sz="28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bg1">
                  <a:alpha val="50000"/>
                </a:schemeClr>
              </a:solidFill>
              <a:latin typeface="+mj-ea"/>
              <a:ea typeface="+mj-ea"/>
              <a:cs typeface="+mj-cs"/>
            </a:endParaRPr>
          </a:p>
          <a:p>
            <a:r>
              <a:rPr lang="ko-KR" altLang="en-US" sz="2800" dirty="0" err="1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>
                    <a:alpha val="50000"/>
                  </a:schemeClr>
                </a:solidFill>
                <a:latin typeface="+mj-ea"/>
                <a:ea typeface="+mj-ea"/>
                <a:cs typeface="+mj-cs"/>
              </a:rPr>
              <a:t>역주행</a:t>
            </a:r>
            <a:r>
              <a:rPr lang="ko-KR" altLang="en-US" sz="28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>
                    <a:alpha val="50000"/>
                  </a:schemeClr>
                </a:solidFill>
                <a:latin typeface="+mj-ea"/>
                <a:ea typeface="+mj-ea"/>
                <a:cs typeface="+mj-cs"/>
              </a:rPr>
              <a:t> 방지장치</a:t>
            </a:r>
            <a:endParaRPr lang="en-US" altLang="ko-KR" sz="4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latin typeface="+mj-ea"/>
              <a:ea typeface="+mj-ea"/>
              <a:cs typeface="+mj-cs"/>
            </a:endParaRPr>
          </a:p>
          <a:p>
            <a:r>
              <a:rPr lang="ko-KR" altLang="en-US" sz="4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j-cs"/>
              </a:rPr>
              <a:t>높이 </a:t>
            </a:r>
            <a:r>
              <a:rPr lang="en-US" altLang="ko-KR" sz="4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j-cs"/>
              </a:rPr>
              <a:t>10M</a:t>
            </a:r>
            <a:r>
              <a:rPr lang="ko-KR" altLang="en-US" sz="4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j-cs"/>
              </a:rPr>
              <a:t>용</a:t>
            </a:r>
            <a:endParaRPr lang="en-US" altLang="ko-KR" sz="4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39" name="타원 38">
            <a:extLst>
              <a:ext uri="{FF2B5EF4-FFF2-40B4-BE49-F238E27FC236}">
                <a16:creationId xmlns:a16="http://schemas.microsoft.com/office/drawing/2014/main" id="{16FB9710-2ADD-4416-98AF-C12F0204881E}"/>
              </a:ext>
            </a:extLst>
          </p:cNvPr>
          <p:cNvSpPr/>
          <p:nvPr/>
        </p:nvSpPr>
        <p:spPr>
          <a:xfrm>
            <a:off x="4257018" y="4590776"/>
            <a:ext cx="134368" cy="134368"/>
          </a:xfrm>
          <a:prstGeom prst="ellipse">
            <a:avLst/>
          </a:prstGeom>
          <a:solidFill>
            <a:srgbClr val="DA50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600">
              <a:latin typeface="+mj-ea"/>
              <a:ea typeface="+mj-ea"/>
            </a:endParaRP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5A7A3C47-0D7E-4EA7-8AC6-71524F8EB560}"/>
              </a:ext>
            </a:extLst>
          </p:cNvPr>
          <p:cNvSpPr/>
          <p:nvPr/>
        </p:nvSpPr>
        <p:spPr>
          <a:xfrm>
            <a:off x="8237207" y="5506257"/>
            <a:ext cx="233689" cy="233689"/>
          </a:xfrm>
          <a:prstGeom prst="rect">
            <a:avLst/>
          </a:prstGeom>
          <a:solidFill>
            <a:srgbClr val="DA50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sp>
        <p:nvSpPr>
          <p:cNvPr id="13" name="Text Box 10">
            <a:extLst>
              <a:ext uri="{FF2B5EF4-FFF2-40B4-BE49-F238E27FC236}">
                <a16:creationId xmlns:a16="http://schemas.microsoft.com/office/drawing/2014/main" id="{67891F9A-0B76-49BD-997F-12435C786F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0958" y="1556793"/>
            <a:ext cx="2821146" cy="3590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 anchor="ctr">
            <a:noAutofit/>
          </a:bodyPr>
          <a:lstStyle/>
          <a:p>
            <a:pPr algn="dist"/>
            <a:r>
              <a:rPr lang="ko-KR" altLang="en-US" sz="800" dirty="0" err="1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j-cs"/>
              </a:rPr>
              <a:t>한국승강기안전공단</a:t>
            </a:r>
            <a:r>
              <a:rPr lang="ko-KR" altLang="en-US" sz="8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j-cs"/>
              </a:rPr>
              <a:t> 중소기업 기술개발 지원사업</a:t>
            </a:r>
            <a:endParaRPr lang="en-US" altLang="ko-KR" sz="8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11" name="Text Box 10">
            <a:extLst>
              <a:ext uri="{FF2B5EF4-FFF2-40B4-BE49-F238E27FC236}">
                <a16:creationId xmlns:a16="http://schemas.microsoft.com/office/drawing/2014/main" id="{225A7461-0564-41D7-BCEF-056845C4DE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37672" y="4437113"/>
            <a:ext cx="4186944" cy="3590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44000" tIns="0" rIns="180000" bIns="0" anchor="ctr">
            <a:noAutofit/>
          </a:bodyPr>
          <a:lstStyle/>
          <a:p>
            <a:r>
              <a:rPr lang="ko-KR" altLang="en-US" sz="28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>
                    <a:alpha val="50000"/>
                  </a:schemeClr>
                </a:solidFill>
                <a:latin typeface="+mj-ea"/>
                <a:ea typeface="+mj-ea"/>
                <a:cs typeface="+mj-cs"/>
              </a:rPr>
              <a:t>기술개발 결과 발표</a:t>
            </a:r>
            <a:endParaRPr lang="en-US" altLang="ko-KR" sz="28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bg1">
                  <a:alpha val="50000"/>
                </a:schemeClr>
              </a:solidFill>
              <a:latin typeface="+mj-ea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446464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직선 연결선 33">
            <a:extLst>
              <a:ext uri="{FF2B5EF4-FFF2-40B4-BE49-F238E27FC236}">
                <a16:creationId xmlns:a16="http://schemas.microsoft.com/office/drawing/2014/main" id="{555B6C4C-A34B-4081-9CD5-A3B41ED8D264}"/>
              </a:ext>
            </a:extLst>
          </p:cNvPr>
          <p:cNvCxnSpPr>
            <a:cxnSpLocks/>
          </p:cNvCxnSpPr>
          <p:nvPr/>
        </p:nvCxnSpPr>
        <p:spPr>
          <a:xfrm>
            <a:off x="1343026" y="620713"/>
            <a:ext cx="81915" cy="0"/>
          </a:xfrm>
          <a:prstGeom prst="line">
            <a:avLst/>
          </a:prstGeom>
          <a:ln w="25400">
            <a:solidFill>
              <a:srgbClr val="DA50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0" name="표 29">
            <a:extLst>
              <a:ext uri="{FF2B5EF4-FFF2-40B4-BE49-F238E27FC236}">
                <a16:creationId xmlns:a16="http://schemas.microsoft.com/office/drawing/2014/main" id="{B468B49E-604D-4A5C-B37C-A1218698DF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0253916"/>
              </p:ext>
            </p:extLst>
          </p:nvPr>
        </p:nvGraphicFramePr>
        <p:xfrm>
          <a:off x="1919536" y="1700808"/>
          <a:ext cx="8352929" cy="3240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42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6317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77697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04414">
                <a:tc>
                  <a:txBody>
                    <a:bodyPr/>
                    <a:lstStyle/>
                    <a:p>
                      <a:pPr marL="0" algn="ctr" defTabSz="914400" rtl="0" eaLnBrk="1" latinLnBrk="1" hangingPunct="1">
                        <a:lnSpc>
                          <a:spcPct val="114000"/>
                        </a:lnSpc>
                        <a:spcBef>
                          <a:spcPts val="95"/>
                        </a:spcBef>
                      </a:pPr>
                      <a:r>
                        <a:rPr lang="ko-KR" altLang="en-US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j-cs"/>
                        </a:rPr>
                        <a:t>제조사</a:t>
                      </a:r>
                    </a:p>
                  </a:txBody>
                  <a:tcPr marL="100584" marR="100584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j-cs"/>
                        </a:rPr>
                        <a:t>설치방법</a:t>
                      </a:r>
                    </a:p>
                  </a:txBody>
                  <a:tcPr marL="100584" marR="100584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j-cs"/>
                        </a:rPr>
                        <a:t>문제점</a:t>
                      </a:r>
                    </a:p>
                  </a:txBody>
                  <a:tcPr marL="100584" marR="100584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31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j-cs"/>
                        </a:rPr>
                        <a:t>A</a:t>
                      </a:r>
                      <a:r>
                        <a:rPr lang="ko-KR" altLang="en-US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j-cs"/>
                        </a:rPr>
                        <a:t>사</a:t>
                      </a:r>
                    </a:p>
                  </a:txBody>
                  <a:tcPr marL="100584" marR="100584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50000"/>
                        </a:lnSpc>
                      </a:pPr>
                      <a:r>
                        <a:rPr lang="en-US" altLang="ko-KR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맑은 고딕"/>
                          <a:ea typeface="맑은 고딕"/>
                          <a:cs typeface="+mj-cs"/>
                        </a:rPr>
                        <a:t>• </a:t>
                      </a:r>
                      <a:r>
                        <a:rPr lang="ko-KR" altLang="en-US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j-cs"/>
                        </a:rPr>
                        <a:t>기존 </a:t>
                      </a:r>
                      <a:r>
                        <a:rPr lang="en-US" altLang="ko-KR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j-cs"/>
                        </a:rPr>
                        <a:t>Terminal</a:t>
                      </a:r>
                      <a:r>
                        <a:rPr lang="en-US" altLang="ko-KR" sz="1200" b="1" kern="1200" spc="-50" baseline="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j-cs"/>
                        </a:rPr>
                        <a:t> Gear</a:t>
                      </a:r>
                      <a:r>
                        <a:rPr lang="ko-KR" altLang="en-US" sz="1200" b="1" kern="1200" spc="-50" baseline="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j-cs"/>
                        </a:rPr>
                        <a:t>에 가공부착 방식</a:t>
                      </a:r>
                      <a:endParaRPr lang="en-US" altLang="ko-KR" sz="1200" b="1" kern="1200" spc="-50" baseline="0" dirty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나눔스퀘어 Bold" panose="020B0600000101010101" pitchFamily="50" charset="-127"/>
                        <a:ea typeface="나눔스퀘어 Bold" panose="020B0600000101010101" pitchFamily="50" charset="-127"/>
                        <a:cs typeface="+mj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맑은 고딕"/>
                          <a:ea typeface="맑은 고딕"/>
                          <a:cs typeface="+mn-cs"/>
                        </a:rPr>
                        <a:t>• </a:t>
                      </a:r>
                      <a:r>
                        <a:rPr lang="ko-KR" altLang="en-US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기계실에 </a:t>
                      </a:r>
                      <a:r>
                        <a:rPr lang="ko-KR" altLang="en-US" sz="1200" b="1" kern="1200" spc="-50" dirty="0" err="1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감속기</a:t>
                      </a:r>
                      <a:r>
                        <a:rPr lang="ko-KR" altLang="en-US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 및 브레이크 설치 필요</a:t>
                      </a:r>
                      <a:endParaRPr lang="ko-KR" altLang="en-US" sz="1200" b="1" kern="1200" spc="-50" dirty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나눔스퀘어 Bold" panose="020B0600000101010101" pitchFamily="50" charset="-127"/>
                        <a:ea typeface="나눔스퀘어 Bold" panose="020B0600000101010101" pitchFamily="50" charset="-127"/>
                        <a:cs typeface="+mj-cs"/>
                      </a:endParaRPr>
                    </a:p>
                  </a:txBody>
                  <a:tcPr marL="100584" marR="100584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맑은 고딕"/>
                          <a:ea typeface="맑은 고딕"/>
                          <a:cs typeface="+mn-cs"/>
                        </a:rPr>
                        <a:t>• </a:t>
                      </a:r>
                      <a:r>
                        <a:rPr lang="ko-KR" altLang="en-US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기계가공이 난이하고</a:t>
                      </a:r>
                      <a:r>
                        <a:rPr lang="ko-KR" altLang="en-US" sz="1200" b="1" kern="1200" spc="-50" baseline="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 설치작업시간이 오래 걸린다</a:t>
                      </a:r>
                      <a:r>
                        <a:rPr lang="en-US" altLang="ko-KR" sz="1200" b="1" kern="1200" spc="-50" baseline="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.</a:t>
                      </a:r>
                      <a:endParaRPr lang="en-US" altLang="ko-KR" sz="1200" b="1" kern="1200" spc="-50" baseline="0" dirty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나눔스퀘어 Bold" panose="020B0600000101010101" pitchFamily="50" charset="-127"/>
                        <a:ea typeface="나눔스퀘어 Bold" panose="020B0600000101010101" pitchFamily="50" charset="-127"/>
                        <a:cs typeface="+mj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kern="1200" spc="-50" baseline="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j-cs"/>
                        </a:rPr>
                        <a:t>                                                               (1</a:t>
                      </a:r>
                      <a:r>
                        <a:rPr lang="ko-KR" altLang="en-US" sz="1200" b="1" kern="1200" spc="-50" baseline="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j-cs"/>
                        </a:rPr>
                        <a:t>대</a:t>
                      </a:r>
                      <a:r>
                        <a:rPr lang="en-US" altLang="ko-KR" sz="1200" b="1" kern="1200" spc="-50" baseline="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j-cs"/>
                        </a:rPr>
                        <a:t>/1</a:t>
                      </a:r>
                      <a:r>
                        <a:rPr lang="ko-KR" altLang="en-US" sz="1200" b="1" kern="1200" spc="-50" baseline="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j-cs"/>
                        </a:rPr>
                        <a:t>일</a:t>
                      </a:r>
                      <a:r>
                        <a:rPr lang="en-US" altLang="ko-KR" sz="1200" b="1" kern="1200" spc="-50" baseline="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j-cs"/>
                        </a:rPr>
                        <a:t>)</a:t>
                      </a:r>
                      <a:endParaRPr lang="en-US" altLang="ko-KR" sz="1200" b="1" kern="1200" spc="-50" baseline="0" dirty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나눔스퀘어 Bold" panose="020B0600000101010101" pitchFamily="50" charset="-127"/>
                        <a:ea typeface="나눔스퀘어 Bold" panose="020B0600000101010101" pitchFamily="50" charset="-127"/>
                        <a:cs typeface="+mn-cs"/>
                      </a:endParaRPr>
                    </a:p>
                  </a:txBody>
                  <a:tcPr marL="100584" marR="100584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31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j-cs"/>
                        </a:rPr>
                        <a:t>B</a:t>
                      </a:r>
                      <a:r>
                        <a:rPr lang="ko-KR" altLang="en-US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j-cs"/>
                        </a:rPr>
                        <a:t>사</a:t>
                      </a:r>
                    </a:p>
                  </a:txBody>
                  <a:tcPr marL="100584" marR="100584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50000"/>
                        </a:lnSpc>
                      </a:pPr>
                      <a:r>
                        <a:rPr lang="en-US" altLang="ko-KR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맑은 고딕"/>
                          <a:ea typeface="맑은 고딕"/>
                          <a:cs typeface="+mn-cs"/>
                        </a:rPr>
                        <a:t>• </a:t>
                      </a:r>
                      <a:r>
                        <a:rPr lang="ko-KR" altLang="en-US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기존 </a:t>
                      </a:r>
                      <a:r>
                        <a:rPr lang="en-US" altLang="ko-KR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E/S</a:t>
                      </a:r>
                      <a:r>
                        <a:rPr lang="ko-KR" altLang="en-US" sz="1200" b="1" kern="1200" spc="-50" baseline="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 메인 </a:t>
                      </a:r>
                      <a:r>
                        <a:rPr lang="ko-KR" altLang="en-US" sz="1200" b="1" kern="1200" spc="-50" baseline="0" dirty="0" err="1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구동축에</a:t>
                      </a:r>
                      <a:r>
                        <a:rPr lang="ko-KR" altLang="en-US" sz="1200" b="1" kern="1200" spc="-50" baseline="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 구멍가공 후 설치</a:t>
                      </a:r>
                      <a:endParaRPr lang="en-US" altLang="ko-KR" sz="1200" b="1" kern="1200" spc="-50" baseline="0" dirty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나눔스퀘어 Bold" panose="020B0600000101010101" pitchFamily="50" charset="-127"/>
                        <a:ea typeface="나눔스퀘어 Bold" panose="020B0600000101010101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맑은 고딕"/>
                          <a:ea typeface="맑은 고딕"/>
                          <a:cs typeface="+mn-cs"/>
                        </a:rPr>
                        <a:t>• </a:t>
                      </a:r>
                      <a:r>
                        <a:rPr lang="ko-KR" altLang="en-US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반작용의 힘을 잡아주는 장치 고정 필요</a:t>
                      </a:r>
                      <a:endParaRPr lang="en-US" altLang="ko-KR" sz="1200" b="1" kern="1200" spc="-50" baseline="0" dirty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나눔스퀘어 Bold" panose="020B0600000101010101" pitchFamily="50" charset="-127"/>
                        <a:ea typeface="나눔스퀘어 Bold" panose="020B0600000101010101" pitchFamily="50" charset="-127"/>
                        <a:cs typeface="+mn-cs"/>
                      </a:endParaRPr>
                    </a:p>
                  </a:txBody>
                  <a:tcPr marL="100584" marR="100584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맑은 고딕"/>
                          <a:ea typeface="맑은 고딕"/>
                          <a:cs typeface="+mn-cs"/>
                        </a:rPr>
                        <a:t>• </a:t>
                      </a:r>
                      <a:r>
                        <a:rPr lang="ko-KR" altLang="en-US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기계가공이 난이하고</a:t>
                      </a:r>
                      <a:r>
                        <a:rPr lang="ko-KR" altLang="en-US" sz="1200" b="1" kern="1200" spc="-50" baseline="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 설치작업시간이 오래 걸린다</a:t>
                      </a:r>
                      <a:r>
                        <a:rPr lang="en-US" altLang="ko-KR" sz="1200" b="1" kern="1200" spc="-50" baseline="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.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kern="1200" spc="-50" baseline="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                                                               (1</a:t>
                      </a:r>
                      <a:r>
                        <a:rPr lang="ko-KR" altLang="en-US" sz="1200" b="1" kern="1200" spc="-50" baseline="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대</a:t>
                      </a:r>
                      <a:r>
                        <a:rPr lang="en-US" altLang="ko-KR" sz="1200" b="1" kern="1200" spc="-50" baseline="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/1</a:t>
                      </a:r>
                      <a:r>
                        <a:rPr lang="ko-KR" altLang="en-US" sz="1200" b="1" kern="1200" spc="-50" baseline="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일</a:t>
                      </a:r>
                      <a:r>
                        <a:rPr lang="en-US" altLang="ko-KR" sz="1200" b="1" kern="1200" spc="-50" baseline="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)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맑은 고딕"/>
                          <a:ea typeface="맑은 고딕"/>
                          <a:cs typeface="+mn-cs"/>
                        </a:rPr>
                        <a:t>• </a:t>
                      </a:r>
                      <a:r>
                        <a:rPr lang="ko-KR" altLang="en-US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메인 구동축의 강도가 약해진다</a:t>
                      </a:r>
                      <a:r>
                        <a:rPr lang="en-US" altLang="ko-KR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.</a:t>
                      </a:r>
                      <a:endParaRPr lang="ko-KR" altLang="en-US" sz="1200" b="1" kern="1200" spc="-50" dirty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나눔스퀘어 Bold" panose="020B0600000101010101" pitchFamily="50" charset="-127"/>
                        <a:ea typeface="나눔스퀘어 Bold" panose="020B0600000101010101" pitchFamily="50" charset="-127"/>
                        <a:cs typeface="+mj-cs"/>
                      </a:endParaRPr>
                    </a:p>
                  </a:txBody>
                  <a:tcPr marL="100584" marR="100584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0971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j-cs"/>
                        </a:rPr>
                        <a:t>C</a:t>
                      </a:r>
                      <a:r>
                        <a:rPr lang="ko-KR" altLang="en-US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j-cs"/>
                        </a:rPr>
                        <a:t>사</a:t>
                      </a:r>
                    </a:p>
                  </a:txBody>
                  <a:tcPr marL="100584" marR="100584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맑은 고딕"/>
                          <a:ea typeface="맑은 고딕"/>
                          <a:cs typeface="+mn-cs"/>
                        </a:rPr>
                        <a:t>• </a:t>
                      </a:r>
                      <a:r>
                        <a:rPr lang="ko-KR" altLang="en-US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체인 장력조정 불가능</a:t>
                      </a:r>
                      <a:endParaRPr lang="en-US" altLang="ko-KR" sz="1200" b="1" kern="1200" spc="-50" dirty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나눔스퀘어 Bold" panose="020B0600000101010101" pitchFamily="50" charset="-127"/>
                        <a:ea typeface="나눔스퀘어 Bold" panose="020B0600000101010101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맑은 고딕"/>
                          <a:ea typeface="맑은 고딕"/>
                          <a:cs typeface="+mn-cs"/>
                        </a:rPr>
                        <a:t>• </a:t>
                      </a:r>
                      <a:r>
                        <a:rPr lang="ko-KR" altLang="en-US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브레이크의 수동조작 불가능</a:t>
                      </a:r>
                      <a:endParaRPr lang="en-US" altLang="ko-KR" sz="1200" b="1" kern="1200" spc="-50" baseline="0" dirty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나눔스퀘어 Bold" panose="020B0600000101010101" pitchFamily="50" charset="-127"/>
                        <a:ea typeface="나눔스퀘어 Bold" panose="020B0600000101010101" pitchFamily="50" charset="-127"/>
                        <a:cs typeface="+mn-cs"/>
                      </a:endParaRPr>
                    </a:p>
                  </a:txBody>
                  <a:tcPr marL="100584" marR="100584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맑은 고딕"/>
                          <a:ea typeface="맑은 고딕"/>
                          <a:cs typeface="+mn-cs"/>
                        </a:rPr>
                        <a:t>• </a:t>
                      </a:r>
                      <a:r>
                        <a:rPr lang="ko-KR" altLang="en-US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체인 </a:t>
                      </a:r>
                      <a:r>
                        <a:rPr lang="ko-KR" altLang="en-US" sz="1200" b="1" kern="1200" spc="-50" dirty="0" err="1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쳐짐현상으로</a:t>
                      </a:r>
                      <a:r>
                        <a:rPr lang="ko-KR" altLang="en-US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 소음 및 이상작동 발생우려가 크다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맑은 고딕"/>
                          <a:ea typeface="맑은 고딕"/>
                          <a:cs typeface="+mn-cs"/>
                        </a:rPr>
                        <a:t>• </a:t>
                      </a:r>
                      <a:r>
                        <a:rPr lang="ko-KR" altLang="en-US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설치가 어렵다</a:t>
                      </a:r>
                      <a:r>
                        <a:rPr lang="en-US" altLang="ko-KR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. (</a:t>
                      </a:r>
                      <a:r>
                        <a:rPr lang="ko-KR" altLang="en-US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장력조정</a:t>
                      </a:r>
                      <a:r>
                        <a:rPr lang="en-US" altLang="ko-KR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)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맑은 고딕"/>
                          <a:ea typeface="맑은 고딕"/>
                          <a:cs typeface="+mn-cs"/>
                        </a:rPr>
                        <a:t>• </a:t>
                      </a:r>
                      <a:r>
                        <a:rPr lang="ko-KR" altLang="en-US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비상시 운전 불가</a:t>
                      </a:r>
                    </a:p>
                  </a:txBody>
                  <a:tcPr marL="100584" marR="100584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415480" y="5301209"/>
            <a:ext cx="9433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200" b="1" dirty="0">
                <a:solidFill>
                  <a:srgbClr val="FF0000"/>
                </a:solidFill>
                <a:latin typeface="+mj-lt"/>
              </a:rPr>
              <a:t>조립식 </a:t>
            </a:r>
            <a:r>
              <a:rPr lang="en-US" altLang="ko-KR" sz="3200" b="1" dirty="0">
                <a:solidFill>
                  <a:srgbClr val="FF0000"/>
                </a:solidFill>
                <a:latin typeface="+mj-lt"/>
              </a:rPr>
              <a:t>/</a:t>
            </a:r>
            <a:r>
              <a:rPr lang="ko-KR" altLang="en-US" sz="3200" b="1" dirty="0">
                <a:solidFill>
                  <a:srgbClr val="FF0000"/>
                </a:solidFill>
                <a:latin typeface="+mj-lt"/>
              </a:rPr>
              <a:t> 호환성 </a:t>
            </a:r>
            <a:r>
              <a:rPr lang="en-US" altLang="ko-KR" sz="3200" b="1" dirty="0">
                <a:solidFill>
                  <a:srgbClr val="FF0000"/>
                </a:solidFill>
                <a:latin typeface="+mj-lt"/>
              </a:rPr>
              <a:t>/</a:t>
            </a:r>
            <a:r>
              <a:rPr lang="ko-KR" altLang="en-US" sz="32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ko-KR" altLang="en-US" sz="3200" b="1" dirty="0" err="1">
                <a:solidFill>
                  <a:srgbClr val="FF0000"/>
                </a:solidFill>
                <a:latin typeface="+mj-lt"/>
              </a:rPr>
              <a:t>무부하</a:t>
            </a:r>
            <a:r>
              <a:rPr lang="ko-KR" altLang="en-US" sz="32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altLang="ko-KR" sz="3200" b="1" dirty="0">
                <a:solidFill>
                  <a:srgbClr val="FF0000"/>
                </a:solidFill>
                <a:latin typeface="맑은 고딕"/>
                <a:ea typeface="맑은 고딕"/>
              </a:rPr>
              <a:t>•</a:t>
            </a:r>
            <a:r>
              <a:rPr lang="ko-KR" altLang="en-US" sz="3200" b="1" dirty="0">
                <a:solidFill>
                  <a:srgbClr val="FF0000"/>
                </a:solidFill>
              </a:rPr>
              <a:t> </a:t>
            </a:r>
            <a:r>
              <a:rPr lang="ko-KR" altLang="en-US" sz="3200" b="1" dirty="0" err="1">
                <a:solidFill>
                  <a:srgbClr val="FF0000"/>
                </a:solidFill>
              </a:rPr>
              <a:t>무변형</a:t>
            </a:r>
            <a:r>
              <a:rPr lang="ko-KR" altLang="en-US" sz="3200" b="1" dirty="0">
                <a:solidFill>
                  <a:srgbClr val="FF0000"/>
                </a:solidFill>
              </a:rPr>
              <a:t> </a:t>
            </a:r>
            <a:r>
              <a:rPr lang="en-US" altLang="ko-KR" sz="3200" b="1" dirty="0">
                <a:solidFill>
                  <a:srgbClr val="FF0000"/>
                </a:solidFill>
              </a:rPr>
              <a:t>/ </a:t>
            </a:r>
            <a:r>
              <a:rPr lang="ko-KR" altLang="en-US" sz="3200" b="1" dirty="0">
                <a:solidFill>
                  <a:srgbClr val="FF0000"/>
                </a:solidFill>
              </a:rPr>
              <a:t>수동개방</a:t>
            </a:r>
            <a:endParaRPr lang="ko-KR" altLang="en-US" sz="32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CB5F0DD-277E-4287-BCCF-28B2DE4B627D}"/>
              </a:ext>
            </a:extLst>
          </p:cNvPr>
          <p:cNvSpPr txBox="1"/>
          <p:nvPr/>
        </p:nvSpPr>
        <p:spPr>
          <a:xfrm>
            <a:off x="2311570" y="1188486"/>
            <a:ext cx="7672863" cy="224291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>
              <a:spcAft>
                <a:spcPts val="300"/>
              </a:spcAft>
              <a:buSzPct val="80000"/>
            </a:pPr>
            <a:r>
              <a:rPr lang="ko-KR" altLang="en-US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E4D5E"/>
                </a:solidFill>
                <a:latin typeface="나눔스퀘어" panose="020B0600000101010101" pitchFamily="50" charset="-127"/>
                <a:ea typeface="나눔스퀘어" panose="020B0600000101010101" pitchFamily="50" charset="-127"/>
                <a:cs typeface="+mj-cs"/>
              </a:rPr>
              <a:t>기존 제품의 문제점</a:t>
            </a:r>
            <a:endParaRPr lang="en-US" altLang="ko-KR" sz="12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4E4D5E"/>
              </a:solidFill>
              <a:latin typeface="나눔스퀘어" panose="020B0600000101010101" pitchFamily="50" charset="-127"/>
              <a:ea typeface="나눔스퀘어" panose="020B0600000101010101" pitchFamily="50" charset="-127"/>
              <a:cs typeface="+mj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8823165-02C8-48C2-95FD-75AD08C193A1}"/>
              </a:ext>
            </a:extLst>
          </p:cNvPr>
          <p:cNvSpPr txBox="1"/>
          <p:nvPr/>
        </p:nvSpPr>
        <p:spPr>
          <a:xfrm>
            <a:off x="2487579" y="620688"/>
            <a:ext cx="7265161" cy="347674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>
              <a:spcAft>
                <a:spcPts val="300"/>
              </a:spcAft>
              <a:buSzPct val="80000"/>
            </a:pPr>
            <a:r>
              <a:rPr lang="en-US" altLang="ko-KR" sz="20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1D1D1B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+mj-cs"/>
              </a:rPr>
              <a:t>3. </a:t>
            </a:r>
            <a:r>
              <a:rPr lang="ko-KR" altLang="en-US" sz="20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1D1D1B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+mj-cs"/>
              </a:rPr>
              <a:t>개 발 필 요 성</a:t>
            </a:r>
            <a:endParaRPr lang="en-US" altLang="ko-KR" sz="20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1D1D1B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  <a:cs typeface="+mj-cs"/>
            </a:endParaRPr>
          </a:p>
        </p:txBody>
      </p:sp>
      <p:cxnSp>
        <p:nvCxnSpPr>
          <p:cNvPr id="15" name="직선 연결선 14">
            <a:extLst>
              <a:ext uri="{FF2B5EF4-FFF2-40B4-BE49-F238E27FC236}">
                <a16:creationId xmlns:a16="http://schemas.microsoft.com/office/drawing/2014/main" id="{16D707D0-B7D1-49FC-81DD-52A032106F39}"/>
              </a:ext>
            </a:extLst>
          </p:cNvPr>
          <p:cNvCxnSpPr>
            <a:cxnSpLocks/>
          </p:cNvCxnSpPr>
          <p:nvPr/>
        </p:nvCxnSpPr>
        <p:spPr>
          <a:xfrm>
            <a:off x="4827081" y="1054880"/>
            <a:ext cx="2585047" cy="0"/>
          </a:xfrm>
          <a:prstGeom prst="line">
            <a:avLst/>
          </a:prstGeom>
          <a:ln w="2857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제목 1">
            <a:extLst>
              <a:ext uri="{FF2B5EF4-FFF2-40B4-BE49-F238E27FC236}">
                <a16:creationId xmlns:a16="http://schemas.microsoft.com/office/drawing/2014/main" id="{1390F4D6-AEAC-4789-8923-896293CE69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026" y="116632"/>
            <a:ext cx="2736751" cy="431800"/>
          </a:xfrm>
        </p:spPr>
        <p:txBody>
          <a:bodyPr/>
          <a:lstStyle/>
          <a:p>
            <a:r>
              <a:rPr lang="ko-KR" altLang="en-US" dirty="0"/>
              <a:t>㈜서광 기술개발 지원사업</a:t>
            </a:r>
          </a:p>
        </p:txBody>
      </p:sp>
    </p:spTree>
    <p:extLst>
      <p:ext uri="{BB962C8B-B14F-4D97-AF65-F5344CB8AC3E}">
        <p14:creationId xmlns:p14="http://schemas.microsoft.com/office/powerpoint/2010/main" val="584206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직선 연결선 33">
            <a:extLst>
              <a:ext uri="{FF2B5EF4-FFF2-40B4-BE49-F238E27FC236}">
                <a16:creationId xmlns:a16="http://schemas.microsoft.com/office/drawing/2014/main" id="{555B6C4C-A34B-4081-9CD5-A3B41ED8D264}"/>
              </a:ext>
            </a:extLst>
          </p:cNvPr>
          <p:cNvCxnSpPr>
            <a:cxnSpLocks/>
          </p:cNvCxnSpPr>
          <p:nvPr/>
        </p:nvCxnSpPr>
        <p:spPr>
          <a:xfrm>
            <a:off x="1343026" y="620713"/>
            <a:ext cx="81915" cy="0"/>
          </a:xfrm>
          <a:prstGeom prst="line">
            <a:avLst/>
          </a:prstGeom>
          <a:ln w="25400">
            <a:solidFill>
              <a:srgbClr val="DA50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ACD20ECB-6036-4811-942E-70A693D16444}"/>
              </a:ext>
            </a:extLst>
          </p:cNvPr>
          <p:cNvSpPr txBox="1"/>
          <p:nvPr/>
        </p:nvSpPr>
        <p:spPr>
          <a:xfrm>
            <a:off x="2487579" y="620688"/>
            <a:ext cx="7265161" cy="347674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>
              <a:spcAft>
                <a:spcPts val="300"/>
              </a:spcAft>
              <a:buSzPct val="80000"/>
            </a:pPr>
            <a:r>
              <a:rPr lang="en-US" altLang="ko-KR" sz="20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1D1D1B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+mj-cs"/>
              </a:rPr>
              <a:t>4. </a:t>
            </a:r>
            <a:r>
              <a:rPr lang="ko-KR" altLang="en-US" sz="20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1D1D1B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+mj-cs"/>
              </a:rPr>
              <a:t>개 발 내 용</a:t>
            </a:r>
            <a:endParaRPr lang="en-US" altLang="ko-KR" sz="20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1D1D1B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  <a:cs typeface="+mj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E8DD94D-1CCB-4D06-8EA0-BC48865EDD81}"/>
              </a:ext>
            </a:extLst>
          </p:cNvPr>
          <p:cNvSpPr txBox="1"/>
          <p:nvPr/>
        </p:nvSpPr>
        <p:spPr>
          <a:xfrm>
            <a:off x="2311570" y="1188486"/>
            <a:ext cx="7672863" cy="224291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>
              <a:spcAft>
                <a:spcPts val="300"/>
              </a:spcAft>
              <a:buSzPct val="80000"/>
            </a:pPr>
            <a:r>
              <a:rPr lang="en-US" altLang="ko-KR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E4D5E"/>
                </a:solidFill>
                <a:latin typeface="나눔스퀘어" panose="020B0600000101010101" pitchFamily="50" charset="-127"/>
                <a:ea typeface="나눔스퀘어" panose="020B0600000101010101" pitchFamily="50" charset="-127"/>
                <a:cs typeface="+mj-cs"/>
              </a:rPr>
              <a:t>1</a:t>
            </a:r>
            <a:r>
              <a:rPr lang="ko-KR" altLang="en-US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E4D5E"/>
                </a:solidFill>
                <a:latin typeface="나눔스퀘어" panose="020B0600000101010101" pitchFamily="50" charset="-127"/>
                <a:ea typeface="나눔스퀘어" panose="020B0600000101010101" pitchFamily="50" charset="-127"/>
                <a:cs typeface="+mj-cs"/>
              </a:rPr>
              <a:t>차년도 </a:t>
            </a:r>
            <a:r>
              <a:rPr lang="en-US" altLang="ko-KR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E4D5E"/>
                </a:solidFill>
                <a:latin typeface="나눔스퀘어" panose="020B0600000101010101" pitchFamily="50" charset="-127"/>
                <a:ea typeface="나눔스퀘어" panose="020B0600000101010101" pitchFamily="50" charset="-127"/>
                <a:cs typeface="+mj-cs"/>
              </a:rPr>
              <a:t>- 2D </a:t>
            </a:r>
            <a:r>
              <a:rPr lang="ko-KR" altLang="en-US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E4D5E"/>
                </a:solidFill>
                <a:latin typeface="나눔스퀘어" panose="020B0600000101010101" pitchFamily="50" charset="-127"/>
                <a:ea typeface="나눔스퀘어" panose="020B0600000101010101" pitchFamily="50" charset="-127"/>
                <a:cs typeface="+mj-cs"/>
              </a:rPr>
              <a:t>설계</a:t>
            </a:r>
            <a:endParaRPr lang="en-US" altLang="ko-KR" sz="12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4E4D5E"/>
              </a:solidFill>
              <a:latin typeface="나눔스퀘어" panose="020B0600000101010101" pitchFamily="50" charset="-127"/>
              <a:ea typeface="나눔스퀘어" panose="020B0600000101010101" pitchFamily="50" charset="-127"/>
              <a:cs typeface="+mj-cs"/>
            </a:endParaRPr>
          </a:p>
        </p:txBody>
      </p:sp>
      <p:cxnSp>
        <p:nvCxnSpPr>
          <p:cNvPr id="36" name="직선 연결선 35">
            <a:extLst>
              <a:ext uri="{FF2B5EF4-FFF2-40B4-BE49-F238E27FC236}">
                <a16:creationId xmlns:a16="http://schemas.microsoft.com/office/drawing/2014/main" id="{49180831-4FBD-452C-8AAF-FA7DF672CB04}"/>
              </a:ext>
            </a:extLst>
          </p:cNvPr>
          <p:cNvCxnSpPr>
            <a:cxnSpLocks/>
          </p:cNvCxnSpPr>
          <p:nvPr/>
        </p:nvCxnSpPr>
        <p:spPr>
          <a:xfrm>
            <a:off x="4827081" y="1054880"/>
            <a:ext cx="2585047" cy="0"/>
          </a:xfrm>
          <a:prstGeom prst="line">
            <a:avLst/>
          </a:prstGeom>
          <a:ln w="2857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97EDA14C-DFE6-4B8F-B544-13D682B912D7}"/>
              </a:ext>
            </a:extLst>
          </p:cNvPr>
          <p:cNvSpPr txBox="1"/>
          <p:nvPr/>
        </p:nvSpPr>
        <p:spPr>
          <a:xfrm>
            <a:off x="8112224" y="5847656"/>
            <a:ext cx="2160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2D </a:t>
            </a:r>
            <a:r>
              <a:rPr lang="ko-KR" altLang="en-US" sz="2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설계 완료</a:t>
            </a:r>
            <a:endParaRPr lang="en-US" altLang="ko-KR" sz="2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0869CD24-4F27-456F-BD3D-26A0CA157E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9358" y="1700808"/>
            <a:ext cx="2951139" cy="2396370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1E97F515-F5CC-4126-835C-BADBC6633E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09356" y="4077073"/>
            <a:ext cx="2951140" cy="1607113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C3EC68D8-4310-4461-9B66-DB5638D518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31504" y="1700809"/>
            <a:ext cx="2818934" cy="2003929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9CDAA151-09CE-4CF8-9668-57F74C6EA8D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9089" y="4149080"/>
            <a:ext cx="2825248" cy="2003928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D6CB1A26-9F3C-4A6E-9128-774A9EC71D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38196" y="1700809"/>
            <a:ext cx="2825957" cy="2002841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87CCF70E-845D-4496-8D6F-E9E67662A5A3}"/>
              </a:ext>
            </a:extLst>
          </p:cNvPr>
          <p:cNvSpPr txBox="1"/>
          <p:nvPr/>
        </p:nvSpPr>
        <p:spPr>
          <a:xfrm>
            <a:off x="1960851" y="3703650"/>
            <a:ext cx="21602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보조브레이크 전체 </a:t>
            </a:r>
            <a:r>
              <a:rPr lang="en-US" altLang="ko-KR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ASY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EB4B394-05F2-492C-91E7-6D142A3BFA6A}"/>
              </a:ext>
            </a:extLst>
          </p:cNvPr>
          <p:cNvSpPr txBox="1"/>
          <p:nvPr/>
        </p:nvSpPr>
        <p:spPr>
          <a:xfrm>
            <a:off x="1969869" y="6140255"/>
            <a:ext cx="21602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브레이크 설계</a:t>
            </a:r>
            <a:endParaRPr lang="en-US" altLang="ko-KR" sz="1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57A9C317-C171-44D8-8C0D-26F1718C904F}"/>
              </a:ext>
            </a:extLst>
          </p:cNvPr>
          <p:cNvSpPr txBox="1"/>
          <p:nvPr/>
        </p:nvSpPr>
        <p:spPr>
          <a:xfrm>
            <a:off x="4971053" y="3683905"/>
            <a:ext cx="21602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감속기 설계</a:t>
            </a:r>
            <a:endParaRPr lang="en-US" altLang="ko-KR" sz="1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21" name="제목 1">
            <a:extLst>
              <a:ext uri="{FF2B5EF4-FFF2-40B4-BE49-F238E27FC236}">
                <a16:creationId xmlns:a16="http://schemas.microsoft.com/office/drawing/2014/main" id="{BA63B3B4-9BE1-4F42-B09A-F14839345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026" y="116632"/>
            <a:ext cx="2736751" cy="431800"/>
          </a:xfrm>
        </p:spPr>
        <p:txBody>
          <a:bodyPr/>
          <a:lstStyle/>
          <a:p>
            <a:r>
              <a:rPr lang="ko-KR" altLang="en-US" dirty="0"/>
              <a:t>㈜서광 기술개발 지원사업</a:t>
            </a:r>
          </a:p>
        </p:txBody>
      </p:sp>
    </p:spTree>
    <p:extLst>
      <p:ext uri="{BB962C8B-B14F-4D97-AF65-F5344CB8AC3E}">
        <p14:creationId xmlns:p14="http://schemas.microsoft.com/office/powerpoint/2010/main" val="3643035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직선 연결선 33">
            <a:extLst>
              <a:ext uri="{FF2B5EF4-FFF2-40B4-BE49-F238E27FC236}">
                <a16:creationId xmlns:a16="http://schemas.microsoft.com/office/drawing/2014/main" id="{555B6C4C-A34B-4081-9CD5-A3B41ED8D264}"/>
              </a:ext>
            </a:extLst>
          </p:cNvPr>
          <p:cNvCxnSpPr>
            <a:cxnSpLocks/>
          </p:cNvCxnSpPr>
          <p:nvPr/>
        </p:nvCxnSpPr>
        <p:spPr>
          <a:xfrm>
            <a:off x="1343026" y="620713"/>
            <a:ext cx="81915" cy="0"/>
          </a:xfrm>
          <a:prstGeom prst="line">
            <a:avLst/>
          </a:prstGeom>
          <a:ln w="25400">
            <a:solidFill>
              <a:srgbClr val="DA50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ACD20ECB-6036-4811-942E-70A693D16444}"/>
              </a:ext>
            </a:extLst>
          </p:cNvPr>
          <p:cNvSpPr txBox="1"/>
          <p:nvPr/>
        </p:nvSpPr>
        <p:spPr>
          <a:xfrm>
            <a:off x="2487579" y="620688"/>
            <a:ext cx="7265161" cy="347674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>
              <a:spcAft>
                <a:spcPts val="300"/>
              </a:spcAft>
              <a:buSzPct val="80000"/>
            </a:pPr>
            <a:r>
              <a:rPr lang="en-US" altLang="ko-KR" sz="20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1D1D1B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+mj-cs"/>
              </a:rPr>
              <a:t>4. </a:t>
            </a:r>
            <a:r>
              <a:rPr lang="ko-KR" altLang="en-US" sz="20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1D1D1B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+mj-cs"/>
              </a:rPr>
              <a:t>개 발 내 용</a:t>
            </a:r>
            <a:endParaRPr lang="en-US" altLang="ko-KR" sz="20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1D1D1B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  <a:cs typeface="+mj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E8DD94D-1CCB-4D06-8EA0-BC48865EDD81}"/>
              </a:ext>
            </a:extLst>
          </p:cNvPr>
          <p:cNvSpPr txBox="1"/>
          <p:nvPr/>
        </p:nvSpPr>
        <p:spPr>
          <a:xfrm>
            <a:off x="2311570" y="1188486"/>
            <a:ext cx="7672863" cy="224291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>
              <a:spcAft>
                <a:spcPts val="300"/>
              </a:spcAft>
              <a:buSzPct val="80000"/>
            </a:pPr>
            <a:r>
              <a:rPr lang="en-US" altLang="ko-KR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E4D5E"/>
                </a:solidFill>
                <a:latin typeface="나눔스퀘어" panose="020B0600000101010101" pitchFamily="50" charset="-127"/>
                <a:ea typeface="나눔스퀘어" panose="020B0600000101010101" pitchFamily="50" charset="-127"/>
                <a:cs typeface="+mj-cs"/>
              </a:rPr>
              <a:t>1</a:t>
            </a:r>
            <a:r>
              <a:rPr lang="ko-KR" altLang="en-US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E4D5E"/>
                </a:solidFill>
                <a:latin typeface="나눔스퀘어" panose="020B0600000101010101" pitchFamily="50" charset="-127"/>
                <a:ea typeface="나눔스퀘어" panose="020B0600000101010101" pitchFamily="50" charset="-127"/>
                <a:cs typeface="+mj-cs"/>
              </a:rPr>
              <a:t>차년도 </a:t>
            </a:r>
            <a:r>
              <a:rPr lang="en-US" altLang="ko-KR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E4D5E"/>
                </a:solidFill>
                <a:latin typeface="나눔스퀘어" panose="020B0600000101010101" pitchFamily="50" charset="-127"/>
                <a:ea typeface="나눔스퀘어" panose="020B0600000101010101" pitchFamily="50" charset="-127"/>
                <a:cs typeface="+mj-cs"/>
              </a:rPr>
              <a:t>- 3D </a:t>
            </a:r>
            <a:r>
              <a:rPr lang="ko-KR" altLang="en-US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E4D5E"/>
                </a:solidFill>
                <a:latin typeface="나눔스퀘어" panose="020B0600000101010101" pitchFamily="50" charset="-127"/>
                <a:ea typeface="나눔스퀘어" panose="020B0600000101010101" pitchFamily="50" charset="-127"/>
                <a:cs typeface="+mj-cs"/>
              </a:rPr>
              <a:t>모델링 및 설계 타당성 검사</a:t>
            </a:r>
            <a:endParaRPr lang="en-US" altLang="ko-KR" sz="12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4E4D5E"/>
              </a:solidFill>
              <a:latin typeface="나눔스퀘어" panose="020B0600000101010101" pitchFamily="50" charset="-127"/>
              <a:ea typeface="나눔스퀘어" panose="020B0600000101010101" pitchFamily="50" charset="-127"/>
              <a:cs typeface="+mj-cs"/>
            </a:endParaRPr>
          </a:p>
        </p:txBody>
      </p:sp>
      <p:cxnSp>
        <p:nvCxnSpPr>
          <p:cNvPr id="36" name="직선 연결선 35">
            <a:extLst>
              <a:ext uri="{FF2B5EF4-FFF2-40B4-BE49-F238E27FC236}">
                <a16:creationId xmlns:a16="http://schemas.microsoft.com/office/drawing/2014/main" id="{49180831-4FBD-452C-8AAF-FA7DF672CB04}"/>
              </a:ext>
            </a:extLst>
          </p:cNvPr>
          <p:cNvCxnSpPr>
            <a:cxnSpLocks/>
          </p:cNvCxnSpPr>
          <p:nvPr/>
        </p:nvCxnSpPr>
        <p:spPr>
          <a:xfrm>
            <a:off x="4827081" y="1054880"/>
            <a:ext cx="2585047" cy="0"/>
          </a:xfrm>
          <a:prstGeom prst="line">
            <a:avLst/>
          </a:prstGeom>
          <a:ln w="2857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그림 1">
            <a:extLst>
              <a:ext uri="{FF2B5EF4-FFF2-40B4-BE49-F238E27FC236}">
                <a16:creationId xmlns:a16="http://schemas.microsoft.com/office/drawing/2014/main" id="{85D066E2-2EEB-4BFE-8EAA-A70D80BFFA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6653" y="1772816"/>
            <a:ext cx="2595337" cy="1944191"/>
          </a:xfrm>
          <a:prstGeom prst="rect">
            <a:avLst/>
          </a:prstGeom>
          <a:ln>
            <a:solidFill>
              <a:srgbClr val="1D1D1B"/>
            </a:solidFill>
          </a:ln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D530EC8A-F4EB-41E0-8B2C-DE594FAEE4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2362" y="1772816"/>
            <a:ext cx="6918175" cy="3600400"/>
          </a:xfrm>
          <a:prstGeom prst="rect">
            <a:avLst/>
          </a:prstGeom>
          <a:ln>
            <a:solidFill>
              <a:srgbClr val="1D1D1B"/>
            </a:solidFill>
          </a:ln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94A2E1DE-66A1-4D02-A676-CF4968064283}"/>
              </a:ext>
            </a:extLst>
          </p:cNvPr>
          <p:cNvSpPr txBox="1"/>
          <p:nvPr/>
        </p:nvSpPr>
        <p:spPr>
          <a:xfrm>
            <a:off x="1564461" y="3717007"/>
            <a:ext cx="21602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3D </a:t>
            </a:r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모델링</a:t>
            </a:r>
            <a:endParaRPr lang="en-US" altLang="ko-KR" sz="1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AD6785B7-3BA1-486A-8509-B5B97A2FB5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71465" y="4077073"/>
            <a:ext cx="2595337" cy="1944197"/>
          </a:xfrm>
          <a:prstGeom prst="rect">
            <a:avLst/>
          </a:prstGeom>
          <a:ln>
            <a:solidFill>
              <a:srgbClr val="1D1D1B"/>
            </a:solidFill>
          </a:ln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260EE4BA-7616-4DEA-9982-12CB4A316A59}"/>
              </a:ext>
            </a:extLst>
          </p:cNvPr>
          <p:cNvSpPr txBox="1"/>
          <p:nvPr/>
        </p:nvSpPr>
        <p:spPr>
          <a:xfrm>
            <a:off x="1532341" y="6021410"/>
            <a:ext cx="21602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설계 타당성 검사</a:t>
            </a:r>
            <a:endParaRPr lang="en-US" altLang="ko-KR" sz="1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79CA03F-25DE-4664-9854-2CA04FBCAEA7}"/>
              </a:ext>
            </a:extLst>
          </p:cNvPr>
          <p:cNvSpPr txBox="1"/>
          <p:nvPr/>
        </p:nvSpPr>
        <p:spPr>
          <a:xfrm>
            <a:off x="6300014" y="5373217"/>
            <a:ext cx="21602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부품 단위 </a:t>
            </a:r>
            <a:r>
              <a:rPr lang="en-US" altLang="ko-KR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3D </a:t>
            </a:r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모델링</a:t>
            </a:r>
            <a:endParaRPr lang="en-US" altLang="ko-KR" sz="1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63C5E38-C775-4F75-96AF-6E988961FE13}"/>
              </a:ext>
            </a:extLst>
          </p:cNvPr>
          <p:cNvSpPr txBox="1"/>
          <p:nvPr/>
        </p:nvSpPr>
        <p:spPr>
          <a:xfrm>
            <a:off x="8040216" y="5847656"/>
            <a:ext cx="25907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3D </a:t>
            </a:r>
            <a:r>
              <a:rPr lang="ko-KR" altLang="en-US" sz="2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모델링 완료</a:t>
            </a:r>
            <a:endParaRPr lang="en-US" altLang="ko-KR" sz="2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18" name="제목 1">
            <a:extLst>
              <a:ext uri="{FF2B5EF4-FFF2-40B4-BE49-F238E27FC236}">
                <a16:creationId xmlns:a16="http://schemas.microsoft.com/office/drawing/2014/main" id="{6865E8BE-8BA9-468B-81DD-F1BDE5E467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026" y="116632"/>
            <a:ext cx="2736751" cy="431800"/>
          </a:xfrm>
        </p:spPr>
        <p:txBody>
          <a:bodyPr/>
          <a:lstStyle/>
          <a:p>
            <a:r>
              <a:rPr lang="ko-KR" altLang="en-US" dirty="0"/>
              <a:t>㈜서광 기술개발 지원사업</a:t>
            </a:r>
          </a:p>
        </p:txBody>
      </p:sp>
    </p:spTree>
    <p:extLst>
      <p:ext uri="{BB962C8B-B14F-4D97-AF65-F5344CB8AC3E}">
        <p14:creationId xmlns:p14="http://schemas.microsoft.com/office/powerpoint/2010/main" val="12603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직선 연결선 33">
            <a:extLst>
              <a:ext uri="{FF2B5EF4-FFF2-40B4-BE49-F238E27FC236}">
                <a16:creationId xmlns:a16="http://schemas.microsoft.com/office/drawing/2014/main" id="{555B6C4C-A34B-4081-9CD5-A3B41ED8D264}"/>
              </a:ext>
            </a:extLst>
          </p:cNvPr>
          <p:cNvCxnSpPr>
            <a:cxnSpLocks/>
          </p:cNvCxnSpPr>
          <p:nvPr/>
        </p:nvCxnSpPr>
        <p:spPr>
          <a:xfrm>
            <a:off x="1343026" y="620713"/>
            <a:ext cx="81915" cy="0"/>
          </a:xfrm>
          <a:prstGeom prst="line">
            <a:avLst/>
          </a:prstGeom>
          <a:ln w="25400">
            <a:solidFill>
              <a:srgbClr val="DA50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0E8DD94D-1CCB-4D06-8EA0-BC48865EDD81}"/>
              </a:ext>
            </a:extLst>
          </p:cNvPr>
          <p:cNvSpPr txBox="1"/>
          <p:nvPr/>
        </p:nvSpPr>
        <p:spPr>
          <a:xfrm>
            <a:off x="2311570" y="1188486"/>
            <a:ext cx="7672863" cy="224291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>
              <a:spcAft>
                <a:spcPts val="300"/>
              </a:spcAft>
              <a:buSzPct val="80000"/>
            </a:pPr>
            <a:r>
              <a:rPr lang="en-US" altLang="ko-KR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E4D5E"/>
                </a:solidFill>
                <a:latin typeface="나눔스퀘어" panose="020B0600000101010101" pitchFamily="50" charset="-127"/>
                <a:ea typeface="나눔스퀘어" panose="020B0600000101010101" pitchFamily="50" charset="-127"/>
                <a:cs typeface="+mj-cs"/>
              </a:rPr>
              <a:t>1</a:t>
            </a:r>
            <a:r>
              <a:rPr lang="ko-KR" altLang="en-US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E4D5E"/>
                </a:solidFill>
                <a:latin typeface="나눔스퀘어" panose="020B0600000101010101" pitchFamily="50" charset="-127"/>
                <a:ea typeface="나눔스퀘어" panose="020B0600000101010101" pitchFamily="50" charset="-127"/>
                <a:cs typeface="+mj-cs"/>
              </a:rPr>
              <a:t>차년도 </a:t>
            </a:r>
            <a:r>
              <a:rPr lang="en-US" altLang="ko-KR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E4D5E"/>
                </a:solidFill>
                <a:latin typeface="나눔스퀘어" panose="020B0600000101010101" pitchFamily="50" charset="-127"/>
                <a:ea typeface="나눔스퀘어" panose="020B0600000101010101" pitchFamily="50" charset="-127"/>
                <a:cs typeface="+mj-cs"/>
              </a:rPr>
              <a:t>– </a:t>
            </a:r>
            <a:r>
              <a:rPr lang="ko-KR" altLang="en-US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E4D5E"/>
                </a:solidFill>
                <a:latin typeface="나눔스퀘어" panose="020B0600000101010101" pitchFamily="50" charset="-127"/>
                <a:ea typeface="나눔스퀘어" panose="020B0600000101010101" pitchFamily="50" charset="-127"/>
                <a:cs typeface="+mj-cs"/>
              </a:rPr>
              <a:t>브레이크 및 감속기</a:t>
            </a:r>
            <a:endParaRPr lang="en-US" altLang="ko-KR" sz="12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4E4D5E"/>
              </a:solidFill>
              <a:latin typeface="나눔스퀘어" panose="020B0600000101010101" pitchFamily="50" charset="-127"/>
              <a:ea typeface="나눔스퀘어" panose="020B0600000101010101" pitchFamily="50" charset="-127"/>
              <a:cs typeface="+mj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4A2E1DE-66A1-4D02-A676-CF4968064283}"/>
              </a:ext>
            </a:extLst>
          </p:cNvPr>
          <p:cNvSpPr txBox="1"/>
          <p:nvPr/>
        </p:nvSpPr>
        <p:spPr>
          <a:xfrm>
            <a:off x="1960418" y="3384958"/>
            <a:ext cx="21602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브레이크 제작</a:t>
            </a:r>
            <a:endParaRPr lang="en-US" altLang="ko-KR" sz="1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60EE4BA-7616-4DEA-9982-12CB4A316A59}"/>
              </a:ext>
            </a:extLst>
          </p:cNvPr>
          <p:cNvSpPr txBox="1"/>
          <p:nvPr/>
        </p:nvSpPr>
        <p:spPr>
          <a:xfrm>
            <a:off x="4637582" y="3384958"/>
            <a:ext cx="21602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브레이크 토크 측정</a:t>
            </a:r>
            <a:endParaRPr lang="en-US" altLang="ko-KR" sz="1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63C5E38-C775-4F75-96AF-6E988961FE13}"/>
              </a:ext>
            </a:extLst>
          </p:cNvPr>
          <p:cNvSpPr txBox="1"/>
          <p:nvPr/>
        </p:nvSpPr>
        <p:spPr>
          <a:xfrm>
            <a:off x="7522712" y="6165305"/>
            <a:ext cx="25907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dirty="0" err="1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견품</a:t>
            </a:r>
            <a:r>
              <a:rPr lang="ko-KR" altLang="en-US" sz="2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확보 완료</a:t>
            </a:r>
            <a:endParaRPr lang="en-US" altLang="ko-KR" sz="2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3960A74-87AA-4E60-9BA4-4EC772FEE42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7251"/>
          <a:stretch/>
        </p:blipFill>
        <p:spPr>
          <a:xfrm>
            <a:off x="2104434" y="1844825"/>
            <a:ext cx="1767310" cy="1536848"/>
          </a:xfrm>
          <a:prstGeom prst="rect">
            <a:avLst/>
          </a:prstGeom>
          <a:ln>
            <a:solidFill>
              <a:srgbClr val="1D1D1B"/>
            </a:solidFill>
          </a:ln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37CD724B-C229-4A2B-AEB5-8441CD64D9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7407" y="1844824"/>
            <a:ext cx="2057106" cy="1536850"/>
          </a:xfrm>
          <a:prstGeom prst="rect">
            <a:avLst/>
          </a:prstGeom>
          <a:ln>
            <a:solidFill>
              <a:srgbClr val="1D1D1B"/>
            </a:solidFill>
          </a:ln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A7AAA61F-476C-4468-946E-29DC5797382F}"/>
              </a:ext>
            </a:extLst>
          </p:cNvPr>
          <p:cNvSpPr txBox="1"/>
          <p:nvPr/>
        </p:nvSpPr>
        <p:spPr>
          <a:xfrm>
            <a:off x="7709719" y="3384958"/>
            <a:ext cx="21602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브레이크 </a:t>
            </a:r>
            <a:r>
              <a:rPr lang="ko-KR" altLang="en-US" sz="1400" dirty="0" err="1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견품</a:t>
            </a:r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확보</a:t>
            </a:r>
            <a:endParaRPr lang="en-US" altLang="ko-KR" sz="1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176" t="3420" r="17503" b="16184"/>
          <a:stretch/>
        </p:blipFill>
        <p:spPr>
          <a:xfrm rot="16200000">
            <a:off x="8021417" y="1346118"/>
            <a:ext cx="1536847" cy="2534257"/>
          </a:xfrm>
          <a:prstGeom prst="rect">
            <a:avLst/>
          </a:prstGeom>
          <a:ln>
            <a:solidFill>
              <a:srgbClr val="1D1D1B"/>
            </a:solidFill>
          </a:ln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D383A096-453F-4B0E-92FA-BC4F71FE970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04434" y="4039403"/>
            <a:ext cx="1767310" cy="1549838"/>
          </a:xfrm>
          <a:prstGeom prst="rect">
            <a:avLst/>
          </a:prstGeom>
          <a:ln>
            <a:solidFill>
              <a:srgbClr val="1D1D1B"/>
            </a:solidFill>
          </a:ln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1331CFD1-9BFF-4FEA-A0B1-92136AA43DCA}"/>
              </a:ext>
            </a:extLst>
          </p:cNvPr>
          <p:cNvSpPr txBox="1"/>
          <p:nvPr/>
        </p:nvSpPr>
        <p:spPr>
          <a:xfrm>
            <a:off x="1907969" y="5589242"/>
            <a:ext cx="21602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감속기 구조해석</a:t>
            </a:r>
            <a:endParaRPr lang="en-US" altLang="ko-KR" sz="1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818D9604-61E5-4BBB-92E8-2A073F70D5A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07407" y="4039403"/>
            <a:ext cx="2057106" cy="1549838"/>
          </a:xfrm>
          <a:prstGeom prst="rect">
            <a:avLst/>
          </a:prstGeom>
          <a:ln>
            <a:solidFill>
              <a:srgbClr val="1D1D1B"/>
            </a:solidFill>
          </a:ln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DBF22446-0FA4-4E6C-8AE3-E5200F78E0C6}"/>
              </a:ext>
            </a:extLst>
          </p:cNvPr>
          <p:cNvSpPr txBox="1"/>
          <p:nvPr/>
        </p:nvSpPr>
        <p:spPr>
          <a:xfrm>
            <a:off x="4655840" y="5589242"/>
            <a:ext cx="21602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감속기 치수 측정</a:t>
            </a:r>
            <a:endParaRPr lang="en-US" altLang="ko-KR" sz="1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B8CB2AA5-B3D8-47C4-BDE1-DFB24330057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22711" y="4039403"/>
            <a:ext cx="2534256" cy="1549838"/>
          </a:xfrm>
          <a:prstGeom prst="rect">
            <a:avLst/>
          </a:prstGeom>
          <a:ln>
            <a:solidFill>
              <a:srgbClr val="1D1D1B"/>
            </a:solidFill>
          </a:ln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4C072239-F806-4C80-AC13-A6B8F8641F17}"/>
              </a:ext>
            </a:extLst>
          </p:cNvPr>
          <p:cNvSpPr txBox="1"/>
          <p:nvPr/>
        </p:nvSpPr>
        <p:spPr>
          <a:xfrm>
            <a:off x="7710438" y="5569497"/>
            <a:ext cx="21602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감속기 </a:t>
            </a:r>
            <a:r>
              <a:rPr lang="ko-KR" altLang="en-US" sz="1400" dirty="0" err="1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견품</a:t>
            </a:r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확보</a:t>
            </a:r>
            <a:endParaRPr lang="en-US" altLang="ko-KR" sz="1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4E1D54F-B81D-4ED0-86E6-7BB5F6A8E4EF}"/>
              </a:ext>
            </a:extLst>
          </p:cNvPr>
          <p:cNvSpPr txBox="1"/>
          <p:nvPr/>
        </p:nvSpPr>
        <p:spPr>
          <a:xfrm>
            <a:off x="2487579" y="620688"/>
            <a:ext cx="7265161" cy="347674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>
              <a:spcAft>
                <a:spcPts val="300"/>
              </a:spcAft>
              <a:buSzPct val="80000"/>
            </a:pPr>
            <a:r>
              <a:rPr lang="en-US" altLang="ko-KR" sz="20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1D1D1B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+mj-cs"/>
              </a:rPr>
              <a:t>4. </a:t>
            </a:r>
            <a:r>
              <a:rPr lang="ko-KR" altLang="en-US" sz="20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1D1D1B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+mj-cs"/>
              </a:rPr>
              <a:t>개 발 내 용</a:t>
            </a:r>
            <a:endParaRPr lang="en-US" altLang="ko-KR" sz="20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1D1D1B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  <a:cs typeface="+mj-cs"/>
            </a:endParaRPr>
          </a:p>
        </p:txBody>
      </p:sp>
      <p:cxnSp>
        <p:nvCxnSpPr>
          <p:cNvPr id="30" name="직선 연결선 29">
            <a:extLst>
              <a:ext uri="{FF2B5EF4-FFF2-40B4-BE49-F238E27FC236}">
                <a16:creationId xmlns:a16="http://schemas.microsoft.com/office/drawing/2014/main" id="{23D63610-5DC4-4634-B98B-EA4A05986872}"/>
              </a:ext>
            </a:extLst>
          </p:cNvPr>
          <p:cNvCxnSpPr>
            <a:cxnSpLocks/>
          </p:cNvCxnSpPr>
          <p:nvPr/>
        </p:nvCxnSpPr>
        <p:spPr>
          <a:xfrm>
            <a:off x="4827081" y="1054880"/>
            <a:ext cx="2585047" cy="0"/>
          </a:xfrm>
          <a:prstGeom prst="line">
            <a:avLst/>
          </a:prstGeom>
          <a:ln w="2857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제목 1">
            <a:extLst>
              <a:ext uri="{FF2B5EF4-FFF2-40B4-BE49-F238E27FC236}">
                <a16:creationId xmlns:a16="http://schemas.microsoft.com/office/drawing/2014/main" id="{4BCDE178-2C86-4DD6-9152-8D4D5A3F4D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026" y="116632"/>
            <a:ext cx="2736751" cy="431800"/>
          </a:xfrm>
        </p:spPr>
        <p:txBody>
          <a:bodyPr/>
          <a:lstStyle/>
          <a:p>
            <a:r>
              <a:rPr lang="ko-KR" altLang="en-US" dirty="0"/>
              <a:t>㈜서광 기술개발 지원사업</a:t>
            </a:r>
          </a:p>
        </p:txBody>
      </p:sp>
    </p:spTree>
    <p:extLst>
      <p:ext uri="{BB962C8B-B14F-4D97-AF65-F5344CB8AC3E}">
        <p14:creationId xmlns:p14="http://schemas.microsoft.com/office/powerpoint/2010/main" val="1914790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직선 연결선 33">
            <a:extLst>
              <a:ext uri="{FF2B5EF4-FFF2-40B4-BE49-F238E27FC236}">
                <a16:creationId xmlns:a16="http://schemas.microsoft.com/office/drawing/2014/main" id="{555B6C4C-A34B-4081-9CD5-A3B41ED8D264}"/>
              </a:ext>
            </a:extLst>
          </p:cNvPr>
          <p:cNvCxnSpPr>
            <a:cxnSpLocks/>
          </p:cNvCxnSpPr>
          <p:nvPr/>
        </p:nvCxnSpPr>
        <p:spPr>
          <a:xfrm>
            <a:off x="1343026" y="620713"/>
            <a:ext cx="81915" cy="0"/>
          </a:xfrm>
          <a:prstGeom prst="line">
            <a:avLst/>
          </a:prstGeom>
          <a:ln w="25400">
            <a:solidFill>
              <a:srgbClr val="DA50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ACD20ECB-6036-4811-942E-70A693D16444}"/>
              </a:ext>
            </a:extLst>
          </p:cNvPr>
          <p:cNvSpPr txBox="1"/>
          <p:nvPr/>
        </p:nvSpPr>
        <p:spPr>
          <a:xfrm>
            <a:off x="2487579" y="620688"/>
            <a:ext cx="7265161" cy="347674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>
              <a:spcAft>
                <a:spcPts val="300"/>
              </a:spcAft>
              <a:buSzPct val="80000"/>
            </a:pPr>
            <a:r>
              <a:rPr lang="en-US" altLang="ko-KR" sz="20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1D1D1B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+mj-cs"/>
              </a:rPr>
              <a:t>4. </a:t>
            </a:r>
            <a:r>
              <a:rPr lang="ko-KR" altLang="en-US" sz="20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1D1D1B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+mj-cs"/>
              </a:rPr>
              <a:t>개 발 내 용</a:t>
            </a:r>
            <a:endParaRPr lang="en-US" altLang="ko-KR" sz="20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1D1D1B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  <a:cs typeface="+mj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E8DD94D-1CCB-4D06-8EA0-BC48865EDD81}"/>
              </a:ext>
            </a:extLst>
          </p:cNvPr>
          <p:cNvSpPr txBox="1"/>
          <p:nvPr/>
        </p:nvSpPr>
        <p:spPr>
          <a:xfrm>
            <a:off x="2239562" y="1188486"/>
            <a:ext cx="7672863" cy="224291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>
              <a:spcAft>
                <a:spcPts val="300"/>
              </a:spcAft>
              <a:buSzPct val="80000"/>
            </a:pPr>
            <a:r>
              <a:rPr lang="en-US" altLang="ko-KR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E4D5E"/>
                </a:solidFill>
                <a:latin typeface="나눔스퀘어" panose="020B0600000101010101" pitchFamily="50" charset="-127"/>
                <a:ea typeface="나눔스퀘어" panose="020B0600000101010101" pitchFamily="50" charset="-127"/>
                <a:cs typeface="+mj-cs"/>
              </a:rPr>
              <a:t>1</a:t>
            </a:r>
            <a:r>
              <a:rPr lang="ko-KR" altLang="en-US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E4D5E"/>
                </a:solidFill>
                <a:latin typeface="나눔스퀘어" panose="020B0600000101010101" pitchFamily="50" charset="-127"/>
                <a:ea typeface="나눔스퀘어" panose="020B0600000101010101" pitchFamily="50" charset="-127"/>
                <a:cs typeface="+mj-cs"/>
              </a:rPr>
              <a:t>차년도 </a:t>
            </a:r>
            <a:r>
              <a:rPr lang="en-US" altLang="ko-KR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E4D5E"/>
                </a:solidFill>
                <a:latin typeface="나눔스퀘어" panose="020B0600000101010101" pitchFamily="50" charset="-127"/>
                <a:ea typeface="나눔스퀘어" panose="020B0600000101010101" pitchFamily="50" charset="-127"/>
                <a:cs typeface="+mj-cs"/>
              </a:rPr>
              <a:t>– </a:t>
            </a:r>
            <a:r>
              <a:rPr lang="ko-KR" altLang="en-US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E4D5E"/>
                </a:solidFill>
                <a:latin typeface="나눔스퀘어" panose="020B0600000101010101" pitchFamily="50" charset="-127"/>
                <a:ea typeface="나눔스퀘어" panose="020B0600000101010101" pitchFamily="50" charset="-127"/>
                <a:cs typeface="+mj-cs"/>
              </a:rPr>
              <a:t>안전제어 시스템</a:t>
            </a:r>
            <a:endParaRPr lang="en-US" altLang="ko-KR" sz="12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4E4D5E"/>
              </a:solidFill>
              <a:latin typeface="나눔스퀘어" panose="020B0600000101010101" pitchFamily="50" charset="-127"/>
              <a:ea typeface="나눔스퀘어" panose="020B0600000101010101" pitchFamily="50" charset="-127"/>
              <a:cs typeface="+mj-cs"/>
            </a:endParaRPr>
          </a:p>
        </p:txBody>
      </p:sp>
      <p:cxnSp>
        <p:nvCxnSpPr>
          <p:cNvPr id="36" name="직선 연결선 35">
            <a:extLst>
              <a:ext uri="{FF2B5EF4-FFF2-40B4-BE49-F238E27FC236}">
                <a16:creationId xmlns:a16="http://schemas.microsoft.com/office/drawing/2014/main" id="{49180831-4FBD-452C-8AAF-FA7DF672CB04}"/>
              </a:ext>
            </a:extLst>
          </p:cNvPr>
          <p:cNvCxnSpPr>
            <a:cxnSpLocks/>
          </p:cNvCxnSpPr>
          <p:nvPr/>
        </p:nvCxnSpPr>
        <p:spPr>
          <a:xfrm>
            <a:off x="4827081" y="1054880"/>
            <a:ext cx="2585047" cy="0"/>
          </a:xfrm>
          <a:prstGeom prst="line">
            <a:avLst/>
          </a:prstGeom>
          <a:ln w="2857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94A2E1DE-66A1-4D02-A676-CF4968064283}"/>
              </a:ext>
            </a:extLst>
          </p:cNvPr>
          <p:cNvSpPr txBox="1"/>
          <p:nvPr/>
        </p:nvSpPr>
        <p:spPr>
          <a:xfrm>
            <a:off x="2137084" y="3384957"/>
            <a:ext cx="21602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회로도 설계</a:t>
            </a:r>
            <a:endParaRPr lang="en-US" altLang="ko-KR" sz="1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60EE4BA-7616-4DEA-9982-12CB4A316A59}"/>
              </a:ext>
            </a:extLst>
          </p:cNvPr>
          <p:cNvSpPr txBox="1"/>
          <p:nvPr/>
        </p:nvSpPr>
        <p:spPr>
          <a:xfrm>
            <a:off x="4945396" y="3371909"/>
            <a:ext cx="21602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안전제어 기판</a:t>
            </a:r>
            <a:endParaRPr lang="en-US" altLang="ko-KR" sz="1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63C5E38-C775-4F75-96AF-6E988961FE13}"/>
              </a:ext>
            </a:extLst>
          </p:cNvPr>
          <p:cNvSpPr txBox="1"/>
          <p:nvPr/>
        </p:nvSpPr>
        <p:spPr>
          <a:xfrm>
            <a:off x="7632289" y="5091278"/>
            <a:ext cx="25907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1</a:t>
            </a:r>
            <a:r>
              <a:rPr lang="ko-KR" altLang="en-US" sz="2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차년도 개발 내용</a:t>
            </a:r>
            <a:endParaRPr lang="en-US" altLang="ko-KR" sz="2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7AAA61F-476C-4468-946E-29DC5797382F}"/>
              </a:ext>
            </a:extLst>
          </p:cNvPr>
          <p:cNvSpPr txBox="1"/>
          <p:nvPr/>
        </p:nvSpPr>
        <p:spPr>
          <a:xfrm>
            <a:off x="7886385" y="3384957"/>
            <a:ext cx="21602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오실로스코프 작동검사</a:t>
            </a:r>
            <a:endParaRPr lang="en-US" altLang="ko-KR" sz="1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3D8EA1C-355B-4979-8739-01231B18CB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0522" y="1759445"/>
            <a:ext cx="2281135" cy="1616182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71B96A07-33FD-49EA-BE2E-A736F48890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681" y="1755728"/>
            <a:ext cx="2371861" cy="1616181"/>
          </a:xfrm>
          <a:prstGeom prst="rect">
            <a:avLst/>
          </a:prstGeom>
        </p:spPr>
      </p:pic>
      <p:pic>
        <p:nvPicPr>
          <p:cNvPr id="24" name="Picture 0">
            <a:extLst>
              <a:ext uri="{FF2B5EF4-FFF2-40B4-BE49-F238E27FC236}">
                <a16:creationId xmlns:a16="http://schemas.microsoft.com/office/drawing/2014/main" id="{2D469044-3989-4F55-8D6B-13ECDA1E81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98131" y="1755728"/>
            <a:ext cx="2519934" cy="1619885"/>
          </a:xfrm>
          <a:prstGeom prst="rect">
            <a:avLst/>
          </a:prstGeom>
          <a:noFill/>
          <a:ln>
            <a:solidFill>
              <a:srgbClr val="1D1D1B"/>
            </a:solidFill>
          </a:ln>
          <a:effectLst/>
        </p:spPr>
      </p:pic>
      <p:pic>
        <p:nvPicPr>
          <p:cNvPr id="30" name="Picture 2">
            <a:extLst>
              <a:ext uri="{FF2B5EF4-FFF2-40B4-BE49-F238E27FC236}">
                <a16:creationId xmlns:a16="http://schemas.microsoft.com/office/drawing/2014/main" id="{A1471212-E3AB-477B-AC47-45954C3F4EC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2401147" y="3602433"/>
            <a:ext cx="1619885" cy="2281135"/>
          </a:xfrm>
          <a:prstGeom prst="rect">
            <a:avLst/>
          </a:prstGeom>
          <a:noFill/>
          <a:ln>
            <a:solidFill>
              <a:srgbClr val="1D1D1B"/>
            </a:solidFill>
          </a:ln>
          <a:effectLst/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C35C99C2-135A-416A-99B2-0AFEDE9ABD38}"/>
              </a:ext>
            </a:extLst>
          </p:cNvPr>
          <p:cNvSpPr txBox="1"/>
          <p:nvPr/>
        </p:nvSpPr>
        <p:spPr>
          <a:xfrm>
            <a:off x="2130968" y="5539879"/>
            <a:ext cx="21602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 err="1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제어반</a:t>
            </a:r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</a:t>
            </a:r>
            <a:r>
              <a:rPr lang="ko-KR" altLang="en-US" sz="1400" dirty="0" err="1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견품</a:t>
            </a:r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확보</a:t>
            </a:r>
            <a:endParaRPr lang="en-US" altLang="ko-KR" sz="1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18" name="제목 1">
            <a:extLst>
              <a:ext uri="{FF2B5EF4-FFF2-40B4-BE49-F238E27FC236}">
                <a16:creationId xmlns:a16="http://schemas.microsoft.com/office/drawing/2014/main" id="{D23B5F07-95AE-440F-8108-BE8E7C4005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026" y="116632"/>
            <a:ext cx="2736751" cy="431800"/>
          </a:xfrm>
        </p:spPr>
        <p:txBody>
          <a:bodyPr/>
          <a:lstStyle/>
          <a:p>
            <a:r>
              <a:rPr lang="ko-KR" altLang="en-US" dirty="0"/>
              <a:t>㈜서광 기술개발 지원사업</a:t>
            </a:r>
          </a:p>
        </p:txBody>
      </p:sp>
    </p:spTree>
    <p:extLst>
      <p:ext uri="{BB962C8B-B14F-4D97-AF65-F5344CB8AC3E}">
        <p14:creationId xmlns:p14="http://schemas.microsoft.com/office/powerpoint/2010/main" val="4226840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직선 연결선 33">
            <a:extLst>
              <a:ext uri="{FF2B5EF4-FFF2-40B4-BE49-F238E27FC236}">
                <a16:creationId xmlns:a16="http://schemas.microsoft.com/office/drawing/2014/main" id="{555B6C4C-A34B-4081-9CD5-A3B41ED8D264}"/>
              </a:ext>
            </a:extLst>
          </p:cNvPr>
          <p:cNvCxnSpPr>
            <a:cxnSpLocks/>
          </p:cNvCxnSpPr>
          <p:nvPr/>
        </p:nvCxnSpPr>
        <p:spPr>
          <a:xfrm>
            <a:off x="1343026" y="620713"/>
            <a:ext cx="81915" cy="0"/>
          </a:xfrm>
          <a:prstGeom prst="line">
            <a:avLst/>
          </a:prstGeom>
          <a:ln w="25400">
            <a:solidFill>
              <a:srgbClr val="DA50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ACD20ECB-6036-4811-942E-70A693D16444}"/>
              </a:ext>
            </a:extLst>
          </p:cNvPr>
          <p:cNvSpPr txBox="1"/>
          <p:nvPr/>
        </p:nvSpPr>
        <p:spPr>
          <a:xfrm>
            <a:off x="2487579" y="620688"/>
            <a:ext cx="7265161" cy="347674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>
              <a:spcAft>
                <a:spcPts val="300"/>
              </a:spcAft>
              <a:buSzPct val="80000"/>
            </a:pPr>
            <a:r>
              <a:rPr lang="en-US" altLang="ko-KR" sz="20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1D1D1B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+mj-cs"/>
              </a:rPr>
              <a:t>4. </a:t>
            </a:r>
            <a:r>
              <a:rPr lang="ko-KR" altLang="en-US" sz="20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1D1D1B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+mj-cs"/>
              </a:rPr>
              <a:t>개 발 내 용</a:t>
            </a:r>
            <a:endParaRPr lang="en-US" altLang="ko-KR" sz="20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1D1D1B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  <a:cs typeface="+mj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E8DD94D-1CCB-4D06-8EA0-BC48865EDD81}"/>
              </a:ext>
            </a:extLst>
          </p:cNvPr>
          <p:cNvSpPr txBox="1"/>
          <p:nvPr/>
        </p:nvSpPr>
        <p:spPr>
          <a:xfrm>
            <a:off x="2239562" y="1188486"/>
            <a:ext cx="7672863" cy="224291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>
              <a:spcAft>
                <a:spcPts val="300"/>
              </a:spcAft>
              <a:buSzPct val="80000"/>
            </a:pPr>
            <a:r>
              <a:rPr lang="en-US" altLang="ko-KR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E4D5E"/>
                </a:solidFill>
                <a:latin typeface="나눔스퀘어" panose="020B0600000101010101" pitchFamily="50" charset="-127"/>
                <a:ea typeface="나눔스퀘어" panose="020B0600000101010101" pitchFamily="50" charset="-127"/>
                <a:cs typeface="+mj-cs"/>
              </a:rPr>
              <a:t>2</a:t>
            </a:r>
            <a:r>
              <a:rPr lang="ko-KR" altLang="en-US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E4D5E"/>
                </a:solidFill>
                <a:latin typeface="나눔스퀘어" panose="020B0600000101010101" pitchFamily="50" charset="-127"/>
                <a:ea typeface="나눔스퀘어" panose="020B0600000101010101" pitchFamily="50" charset="-127"/>
                <a:cs typeface="+mj-cs"/>
              </a:rPr>
              <a:t>차년도 </a:t>
            </a:r>
            <a:r>
              <a:rPr lang="en-US" altLang="ko-KR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E4D5E"/>
                </a:solidFill>
                <a:latin typeface="나눔스퀘어" panose="020B0600000101010101" pitchFamily="50" charset="-127"/>
                <a:ea typeface="나눔스퀘어" panose="020B0600000101010101" pitchFamily="50" charset="-127"/>
                <a:cs typeface="+mj-cs"/>
              </a:rPr>
              <a:t>- 2D </a:t>
            </a:r>
            <a:r>
              <a:rPr lang="ko-KR" altLang="en-US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E4D5E"/>
                </a:solidFill>
                <a:latin typeface="나눔스퀘어" panose="020B0600000101010101" pitchFamily="50" charset="-127"/>
                <a:ea typeface="나눔스퀘어" panose="020B0600000101010101" pitchFamily="50" charset="-127"/>
                <a:cs typeface="+mj-cs"/>
              </a:rPr>
              <a:t>설계</a:t>
            </a:r>
            <a:endParaRPr lang="en-US" altLang="ko-KR" sz="12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4E4D5E"/>
              </a:solidFill>
              <a:latin typeface="나눔스퀘어" panose="020B0600000101010101" pitchFamily="50" charset="-127"/>
              <a:ea typeface="나눔스퀘어" panose="020B0600000101010101" pitchFamily="50" charset="-127"/>
              <a:cs typeface="+mj-cs"/>
            </a:endParaRPr>
          </a:p>
        </p:txBody>
      </p:sp>
      <p:cxnSp>
        <p:nvCxnSpPr>
          <p:cNvPr id="36" name="직선 연결선 35">
            <a:extLst>
              <a:ext uri="{FF2B5EF4-FFF2-40B4-BE49-F238E27FC236}">
                <a16:creationId xmlns:a16="http://schemas.microsoft.com/office/drawing/2014/main" id="{49180831-4FBD-452C-8AAF-FA7DF672CB04}"/>
              </a:ext>
            </a:extLst>
          </p:cNvPr>
          <p:cNvCxnSpPr>
            <a:cxnSpLocks/>
          </p:cNvCxnSpPr>
          <p:nvPr/>
        </p:nvCxnSpPr>
        <p:spPr>
          <a:xfrm>
            <a:off x="4827081" y="1054880"/>
            <a:ext cx="2585047" cy="0"/>
          </a:xfrm>
          <a:prstGeom prst="line">
            <a:avLst/>
          </a:prstGeom>
          <a:ln w="2857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그림 1">
            <a:extLst>
              <a:ext uri="{FF2B5EF4-FFF2-40B4-BE49-F238E27FC236}">
                <a16:creationId xmlns:a16="http://schemas.microsoft.com/office/drawing/2014/main" id="{96816D27-D559-4658-8F27-89C5063188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9816" y="1528250"/>
            <a:ext cx="3322608" cy="4593586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12AF2AD1-1E0D-4E0C-B82C-8C7D70BA90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46340" y="1528251"/>
            <a:ext cx="3146204" cy="1756733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FA673317-3FC8-4787-B7B3-817EE98F03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71465" y="1528252"/>
            <a:ext cx="3085863" cy="2188781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F1854F60-D752-4117-9E94-3ED44C724A5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71464" y="3933057"/>
            <a:ext cx="3084860" cy="218878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4C7E856-578F-4087-ABA8-E4CAC87B3C18}"/>
              </a:ext>
            </a:extLst>
          </p:cNvPr>
          <p:cNvSpPr txBox="1"/>
          <p:nvPr/>
        </p:nvSpPr>
        <p:spPr>
          <a:xfrm>
            <a:off x="8040216" y="5631632"/>
            <a:ext cx="25907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2D </a:t>
            </a:r>
            <a:r>
              <a:rPr lang="ko-KR" altLang="en-US" sz="2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설계 전면 수정</a:t>
            </a:r>
            <a:endParaRPr lang="en-US" altLang="ko-KR" sz="2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15" name="제목 1">
            <a:extLst>
              <a:ext uri="{FF2B5EF4-FFF2-40B4-BE49-F238E27FC236}">
                <a16:creationId xmlns:a16="http://schemas.microsoft.com/office/drawing/2014/main" id="{EEDA6718-87AD-4240-AE61-DDD74E0EA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026" y="116632"/>
            <a:ext cx="2736751" cy="431800"/>
          </a:xfrm>
        </p:spPr>
        <p:txBody>
          <a:bodyPr/>
          <a:lstStyle/>
          <a:p>
            <a:r>
              <a:rPr lang="ko-KR" altLang="en-US" dirty="0"/>
              <a:t>㈜서광 기술개발 지원사업</a:t>
            </a:r>
          </a:p>
        </p:txBody>
      </p:sp>
    </p:spTree>
    <p:extLst>
      <p:ext uri="{BB962C8B-B14F-4D97-AF65-F5344CB8AC3E}">
        <p14:creationId xmlns:p14="http://schemas.microsoft.com/office/powerpoint/2010/main" val="2225728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직선 연결선 33">
            <a:extLst>
              <a:ext uri="{FF2B5EF4-FFF2-40B4-BE49-F238E27FC236}">
                <a16:creationId xmlns:a16="http://schemas.microsoft.com/office/drawing/2014/main" id="{555B6C4C-A34B-4081-9CD5-A3B41ED8D264}"/>
              </a:ext>
            </a:extLst>
          </p:cNvPr>
          <p:cNvCxnSpPr>
            <a:cxnSpLocks/>
          </p:cNvCxnSpPr>
          <p:nvPr/>
        </p:nvCxnSpPr>
        <p:spPr>
          <a:xfrm>
            <a:off x="1343026" y="620713"/>
            <a:ext cx="81915" cy="0"/>
          </a:xfrm>
          <a:prstGeom prst="line">
            <a:avLst/>
          </a:prstGeom>
          <a:ln w="25400">
            <a:solidFill>
              <a:srgbClr val="DA50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ACD20ECB-6036-4811-942E-70A693D16444}"/>
              </a:ext>
            </a:extLst>
          </p:cNvPr>
          <p:cNvSpPr txBox="1"/>
          <p:nvPr/>
        </p:nvSpPr>
        <p:spPr>
          <a:xfrm>
            <a:off x="2487579" y="620688"/>
            <a:ext cx="7265161" cy="347674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>
              <a:spcAft>
                <a:spcPts val="300"/>
              </a:spcAft>
              <a:buSzPct val="80000"/>
            </a:pPr>
            <a:r>
              <a:rPr lang="en-US" altLang="ko-KR" sz="20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1D1D1B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+mj-cs"/>
              </a:rPr>
              <a:t>4. </a:t>
            </a:r>
            <a:r>
              <a:rPr lang="ko-KR" altLang="en-US" sz="20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1D1D1B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+mj-cs"/>
              </a:rPr>
              <a:t>개 발 내 용</a:t>
            </a:r>
            <a:endParaRPr lang="en-US" altLang="ko-KR" sz="20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1D1D1B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  <a:cs typeface="+mj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E8DD94D-1CCB-4D06-8EA0-BC48865EDD81}"/>
              </a:ext>
            </a:extLst>
          </p:cNvPr>
          <p:cNvSpPr txBox="1"/>
          <p:nvPr/>
        </p:nvSpPr>
        <p:spPr>
          <a:xfrm>
            <a:off x="2239562" y="1188486"/>
            <a:ext cx="7672863" cy="224291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>
              <a:spcAft>
                <a:spcPts val="300"/>
              </a:spcAft>
              <a:buSzPct val="80000"/>
            </a:pPr>
            <a:r>
              <a:rPr lang="en-US" altLang="ko-KR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E4D5E"/>
                </a:solidFill>
                <a:latin typeface="나눔스퀘어" panose="020B0600000101010101" pitchFamily="50" charset="-127"/>
                <a:ea typeface="나눔스퀘어" panose="020B0600000101010101" pitchFamily="50" charset="-127"/>
                <a:cs typeface="+mj-cs"/>
              </a:rPr>
              <a:t>2</a:t>
            </a:r>
            <a:r>
              <a:rPr lang="ko-KR" altLang="en-US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E4D5E"/>
                </a:solidFill>
                <a:latin typeface="나눔스퀘어" panose="020B0600000101010101" pitchFamily="50" charset="-127"/>
                <a:ea typeface="나눔스퀘어" panose="020B0600000101010101" pitchFamily="50" charset="-127"/>
                <a:cs typeface="+mj-cs"/>
              </a:rPr>
              <a:t>차년도 </a:t>
            </a:r>
            <a:r>
              <a:rPr lang="en-US" altLang="ko-KR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E4D5E"/>
                </a:solidFill>
                <a:latin typeface="나눔스퀘어" panose="020B0600000101010101" pitchFamily="50" charset="-127"/>
                <a:ea typeface="나눔스퀘어" panose="020B0600000101010101" pitchFamily="50" charset="-127"/>
                <a:cs typeface="+mj-cs"/>
              </a:rPr>
              <a:t>- 3D </a:t>
            </a:r>
            <a:r>
              <a:rPr lang="ko-KR" altLang="en-US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E4D5E"/>
                </a:solidFill>
                <a:latin typeface="나눔스퀘어" panose="020B0600000101010101" pitchFamily="50" charset="-127"/>
                <a:ea typeface="나눔스퀘어" panose="020B0600000101010101" pitchFamily="50" charset="-127"/>
                <a:cs typeface="+mj-cs"/>
              </a:rPr>
              <a:t>모델링 및 설계 타당성 검사</a:t>
            </a:r>
            <a:endParaRPr lang="en-US" altLang="ko-KR" sz="12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4E4D5E"/>
              </a:solidFill>
              <a:latin typeface="나눔스퀘어" panose="020B0600000101010101" pitchFamily="50" charset="-127"/>
              <a:ea typeface="나눔스퀘어" panose="020B0600000101010101" pitchFamily="50" charset="-127"/>
              <a:cs typeface="+mj-cs"/>
            </a:endParaRPr>
          </a:p>
        </p:txBody>
      </p:sp>
      <p:cxnSp>
        <p:nvCxnSpPr>
          <p:cNvPr id="36" name="직선 연결선 35">
            <a:extLst>
              <a:ext uri="{FF2B5EF4-FFF2-40B4-BE49-F238E27FC236}">
                <a16:creationId xmlns:a16="http://schemas.microsoft.com/office/drawing/2014/main" id="{49180831-4FBD-452C-8AAF-FA7DF672CB04}"/>
              </a:ext>
            </a:extLst>
          </p:cNvPr>
          <p:cNvCxnSpPr>
            <a:cxnSpLocks/>
          </p:cNvCxnSpPr>
          <p:nvPr/>
        </p:nvCxnSpPr>
        <p:spPr>
          <a:xfrm>
            <a:off x="4827081" y="1054880"/>
            <a:ext cx="2585047" cy="0"/>
          </a:xfrm>
          <a:prstGeom prst="line">
            <a:avLst/>
          </a:prstGeom>
          <a:ln w="2857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94A2E1DE-66A1-4D02-A676-CF4968064283}"/>
              </a:ext>
            </a:extLst>
          </p:cNvPr>
          <p:cNvSpPr txBox="1"/>
          <p:nvPr/>
        </p:nvSpPr>
        <p:spPr>
          <a:xfrm>
            <a:off x="2275562" y="3784162"/>
            <a:ext cx="21602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3D </a:t>
            </a:r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모델링</a:t>
            </a:r>
            <a:endParaRPr lang="en-US" altLang="ko-KR" sz="1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60EE4BA-7616-4DEA-9982-12CB4A316A59}"/>
              </a:ext>
            </a:extLst>
          </p:cNvPr>
          <p:cNvSpPr txBox="1"/>
          <p:nvPr/>
        </p:nvSpPr>
        <p:spPr>
          <a:xfrm>
            <a:off x="2243442" y="6217568"/>
            <a:ext cx="21602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설계 타당성 검사</a:t>
            </a:r>
            <a:endParaRPr lang="en-US" altLang="ko-KR" sz="1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79CA03F-25DE-4664-9854-2CA04FBCAEA7}"/>
              </a:ext>
            </a:extLst>
          </p:cNvPr>
          <p:cNvSpPr txBox="1"/>
          <p:nvPr/>
        </p:nvSpPr>
        <p:spPr>
          <a:xfrm>
            <a:off x="7864698" y="5369774"/>
            <a:ext cx="21602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부품 단위 </a:t>
            </a:r>
            <a:r>
              <a:rPr lang="en-US" altLang="ko-KR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3D </a:t>
            </a:r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모델링</a:t>
            </a:r>
            <a:endParaRPr lang="en-US" altLang="ko-KR" sz="1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63C5E38-C775-4F75-96AF-6E988961FE13}"/>
              </a:ext>
            </a:extLst>
          </p:cNvPr>
          <p:cNvSpPr txBox="1"/>
          <p:nvPr/>
        </p:nvSpPr>
        <p:spPr>
          <a:xfrm>
            <a:off x="7680177" y="5641012"/>
            <a:ext cx="25907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3D </a:t>
            </a:r>
            <a:r>
              <a:rPr lang="ko-KR" altLang="en-US" sz="2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모델링 완료</a:t>
            </a:r>
            <a:endParaRPr lang="en-US" altLang="ko-KR" sz="2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pic>
        <p:nvPicPr>
          <p:cNvPr id="14" name="Picture 3">
            <a:extLst>
              <a:ext uri="{FF2B5EF4-FFF2-40B4-BE49-F238E27FC236}">
                <a16:creationId xmlns:a16="http://schemas.microsoft.com/office/drawing/2014/main" id="{26EA76DE-D8C3-43EA-8FF3-6B14213176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9223" y="1628801"/>
            <a:ext cx="2505703" cy="2099315"/>
          </a:xfrm>
          <a:prstGeom prst="rect">
            <a:avLst/>
          </a:prstGeom>
          <a:noFill/>
          <a:ln>
            <a:solidFill>
              <a:srgbClr val="1D1D1B"/>
            </a:solidFill>
          </a:ln>
          <a:effectLst/>
        </p:spPr>
      </p:pic>
      <p:pic>
        <p:nvPicPr>
          <p:cNvPr id="15" name="Picture 5">
            <a:extLst>
              <a:ext uri="{FF2B5EF4-FFF2-40B4-BE49-F238E27FC236}">
                <a16:creationId xmlns:a16="http://schemas.microsoft.com/office/drawing/2014/main" id="{CEA546DF-68B9-4983-9F46-1D71AB21F6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63553" y="4132560"/>
            <a:ext cx="2505703" cy="2099315"/>
          </a:xfrm>
          <a:prstGeom prst="rect">
            <a:avLst/>
          </a:prstGeom>
          <a:noFill/>
          <a:ln>
            <a:solidFill>
              <a:srgbClr val="1D1D1B"/>
            </a:solidFill>
          </a:ln>
          <a:effectLst/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E59D9024-D2DE-4157-9E3D-667942FD7F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15880" y="1612183"/>
            <a:ext cx="2374524" cy="3521196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8E8B841D-3990-4F5F-9E82-93BE31774A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6686" y="1608416"/>
            <a:ext cx="2367260" cy="3510423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A118F935-0867-48A7-A4B0-7C5FB00AA1E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23470" y="5133380"/>
            <a:ext cx="2374524" cy="887909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8BA686FD-C9E4-41A0-94AF-51488720731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59497" y="1905489"/>
            <a:ext cx="4346921" cy="3618172"/>
          </a:xfrm>
          <a:prstGeom prst="rect">
            <a:avLst/>
          </a:prstGeom>
          <a:ln>
            <a:solidFill>
              <a:srgbClr val="1D1D1B"/>
            </a:solidFill>
          </a:ln>
        </p:spPr>
      </p:pic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B8C74445-9BEF-4577-8BF5-12C2B7AA383E}"/>
              </a:ext>
            </a:extLst>
          </p:cNvPr>
          <p:cNvCxnSpPr>
            <a:cxnSpLocks/>
          </p:cNvCxnSpPr>
          <p:nvPr/>
        </p:nvCxnSpPr>
        <p:spPr>
          <a:xfrm>
            <a:off x="1674128" y="3429001"/>
            <a:ext cx="1831614" cy="1042797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2" name="직선 연결선 21">
            <a:extLst>
              <a:ext uri="{FF2B5EF4-FFF2-40B4-BE49-F238E27FC236}">
                <a16:creationId xmlns:a16="http://schemas.microsoft.com/office/drawing/2014/main" id="{6AC99250-78EB-43B8-8E1B-8B2B0655F62E}"/>
              </a:ext>
            </a:extLst>
          </p:cNvPr>
          <p:cNvCxnSpPr>
            <a:cxnSpLocks/>
          </p:cNvCxnSpPr>
          <p:nvPr/>
        </p:nvCxnSpPr>
        <p:spPr>
          <a:xfrm>
            <a:off x="2711625" y="2708920"/>
            <a:ext cx="1793983" cy="1059816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8" name="직선 연결선 27">
            <a:extLst>
              <a:ext uri="{FF2B5EF4-FFF2-40B4-BE49-F238E27FC236}">
                <a16:creationId xmlns:a16="http://schemas.microsoft.com/office/drawing/2014/main" id="{BC4E76F6-78FA-4E65-84DA-5C4BC1A52B1B}"/>
              </a:ext>
            </a:extLst>
          </p:cNvPr>
          <p:cNvCxnSpPr>
            <a:cxnSpLocks/>
          </p:cNvCxnSpPr>
          <p:nvPr/>
        </p:nvCxnSpPr>
        <p:spPr>
          <a:xfrm flipV="1">
            <a:off x="1775520" y="2065162"/>
            <a:ext cx="2994952" cy="1784667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0" name="직선 연결선 29">
            <a:extLst>
              <a:ext uri="{FF2B5EF4-FFF2-40B4-BE49-F238E27FC236}">
                <a16:creationId xmlns:a16="http://schemas.microsoft.com/office/drawing/2014/main" id="{47683F67-C577-4687-BD13-3820A7D30BA2}"/>
              </a:ext>
            </a:extLst>
          </p:cNvPr>
          <p:cNvCxnSpPr>
            <a:cxnSpLocks/>
          </p:cNvCxnSpPr>
          <p:nvPr/>
        </p:nvCxnSpPr>
        <p:spPr>
          <a:xfrm flipV="1">
            <a:off x="2480244" y="2527459"/>
            <a:ext cx="2994952" cy="1784667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39" name="그림 38">
            <a:extLst>
              <a:ext uri="{FF2B5EF4-FFF2-40B4-BE49-F238E27FC236}">
                <a16:creationId xmlns:a16="http://schemas.microsoft.com/office/drawing/2014/main" id="{9B44346B-3654-48F1-A7B9-C9BE09E0649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62747" y="1892053"/>
            <a:ext cx="4393814" cy="3631608"/>
          </a:xfrm>
          <a:prstGeom prst="rect">
            <a:avLst/>
          </a:prstGeom>
          <a:ln>
            <a:solidFill>
              <a:srgbClr val="1D1D1B"/>
            </a:solidFill>
          </a:ln>
        </p:spPr>
      </p:pic>
      <p:cxnSp>
        <p:nvCxnSpPr>
          <p:cNvPr id="31" name="직선 연결선 30">
            <a:extLst>
              <a:ext uri="{FF2B5EF4-FFF2-40B4-BE49-F238E27FC236}">
                <a16:creationId xmlns:a16="http://schemas.microsoft.com/office/drawing/2014/main" id="{4C4B9469-E72E-4E68-9DEF-2CAEEA38BF6B}"/>
              </a:ext>
            </a:extLst>
          </p:cNvPr>
          <p:cNvCxnSpPr>
            <a:cxnSpLocks/>
          </p:cNvCxnSpPr>
          <p:nvPr/>
        </p:nvCxnSpPr>
        <p:spPr>
          <a:xfrm>
            <a:off x="6638252" y="3263186"/>
            <a:ext cx="2266061" cy="1317942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2" name="직선 연결선 31">
            <a:extLst>
              <a:ext uri="{FF2B5EF4-FFF2-40B4-BE49-F238E27FC236}">
                <a16:creationId xmlns:a16="http://schemas.microsoft.com/office/drawing/2014/main" id="{70AD36C3-81DC-4478-8D52-D74D6C5F3EE2}"/>
              </a:ext>
            </a:extLst>
          </p:cNvPr>
          <p:cNvCxnSpPr>
            <a:cxnSpLocks/>
          </p:cNvCxnSpPr>
          <p:nvPr/>
        </p:nvCxnSpPr>
        <p:spPr>
          <a:xfrm>
            <a:off x="7714896" y="2621637"/>
            <a:ext cx="2122362" cy="1303350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3" name="직선 연결선 32">
            <a:extLst>
              <a:ext uri="{FF2B5EF4-FFF2-40B4-BE49-F238E27FC236}">
                <a16:creationId xmlns:a16="http://schemas.microsoft.com/office/drawing/2014/main" id="{9E1334E4-68BF-4B85-95E0-82721786CFA8}"/>
              </a:ext>
            </a:extLst>
          </p:cNvPr>
          <p:cNvCxnSpPr>
            <a:cxnSpLocks/>
          </p:cNvCxnSpPr>
          <p:nvPr/>
        </p:nvCxnSpPr>
        <p:spPr>
          <a:xfrm flipV="1">
            <a:off x="6729134" y="2348881"/>
            <a:ext cx="2103170" cy="1449971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5" name="직선 연결선 34">
            <a:extLst>
              <a:ext uri="{FF2B5EF4-FFF2-40B4-BE49-F238E27FC236}">
                <a16:creationId xmlns:a16="http://schemas.microsoft.com/office/drawing/2014/main" id="{039B9FC0-E02A-4235-9092-0000A87DE661}"/>
              </a:ext>
            </a:extLst>
          </p:cNvPr>
          <p:cNvCxnSpPr>
            <a:cxnSpLocks/>
          </p:cNvCxnSpPr>
          <p:nvPr/>
        </p:nvCxnSpPr>
        <p:spPr>
          <a:xfrm flipV="1">
            <a:off x="7309212" y="2780929"/>
            <a:ext cx="2027148" cy="1407303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7" name="직선 연결선 36">
            <a:extLst>
              <a:ext uri="{FF2B5EF4-FFF2-40B4-BE49-F238E27FC236}">
                <a16:creationId xmlns:a16="http://schemas.microsoft.com/office/drawing/2014/main" id="{FE9B5EC0-406B-49DC-9DF6-98F7291027BD}"/>
              </a:ext>
            </a:extLst>
          </p:cNvPr>
          <p:cNvCxnSpPr>
            <a:cxnSpLocks/>
          </p:cNvCxnSpPr>
          <p:nvPr/>
        </p:nvCxnSpPr>
        <p:spPr>
          <a:xfrm flipV="1">
            <a:off x="7929505" y="3202610"/>
            <a:ext cx="1950162" cy="1310265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38" name="그림 37">
            <a:extLst>
              <a:ext uri="{FF2B5EF4-FFF2-40B4-BE49-F238E27FC236}">
                <a16:creationId xmlns:a16="http://schemas.microsoft.com/office/drawing/2014/main" id="{B1E6E0BD-EB28-4640-8AF1-F86A7F4F5F25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t="4536"/>
          <a:stretch/>
        </p:blipFill>
        <p:spPr>
          <a:xfrm>
            <a:off x="5023470" y="6093296"/>
            <a:ext cx="5100476" cy="648072"/>
          </a:xfrm>
          <a:prstGeom prst="rect">
            <a:avLst/>
          </a:prstGeom>
          <a:ln>
            <a:solidFill>
              <a:srgbClr val="1D1D1B"/>
            </a:solidFill>
          </a:ln>
        </p:spPr>
      </p:pic>
      <p:sp>
        <p:nvSpPr>
          <p:cNvPr id="40" name="직사각형 39">
            <a:extLst>
              <a:ext uri="{FF2B5EF4-FFF2-40B4-BE49-F238E27FC236}">
                <a16:creationId xmlns:a16="http://schemas.microsoft.com/office/drawing/2014/main" id="{CB5B2DA5-4554-4974-80E0-D6274507AA76}"/>
              </a:ext>
            </a:extLst>
          </p:cNvPr>
          <p:cNvSpPr/>
          <p:nvPr/>
        </p:nvSpPr>
        <p:spPr>
          <a:xfrm>
            <a:off x="9593886" y="6098274"/>
            <a:ext cx="530060" cy="643095"/>
          </a:xfrm>
          <a:prstGeom prst="rect">
            <a:avLst/>
          </a:prstGeom>
          <a:noFill/>
          <a:ln>
            <a:solidFill>
              <a:srgbClr val="DE2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제목 1">
            <a:extLst>
              <a:ext uri="{FF2B5EF4-FFF2-40B4-BE49-F238E27FC236}">
                <a16:creationId xmlns:a16="http://schemas.microsoft.com/office/drawing/2014/main" id="{E98FF5BE-CB9C-463B-B8FD-5A1FB61ED4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026" y="116632"/>
            <a:ext cx="2736751" cy="431800"/>
          </a:xfrm>
        </p:spPr>
        <p:txBody>
          <a:bodyPr/>
          <a:lstStyle/>
          <a:p>
            <a:r>
              <a:rPr lang="ko-KR" altLang="en-US" dirty="0"/>
              <a:t>㈜서광 기술개발 지원사업</a:t>
            </a:r>
          </a:p>
        </p:txBody>
      </p:sp>
      <p:sp>
        <p:nvSpPr>
          <p:cNvPr id="47" name="화살표: 오른쪽 46">
            <a:extLst>
              <a:ext uri="{FF2B5EF4-FFF2-40B4-BE49-F238E27FC236}">
                <a16:creationId xmlns:a16="http://schemas.microsoft.com/office/drawing/2014/main" id="{DCB8C1A9-96EE-4303-A5E5-47D904763720}"/>
              </a:ext>
            </a:extLst>
          </p:cNvPr>
          <p:cNvSpPr/>
          <p:nvPr/>
        </p:nvSpPr>
        <p:spPr>
          <a:xfrm rot="19554324">
            <a:off x="3501031" y="4651208"/>
            <a:ext cx="563303" cy="208338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8" name="화살표: 오른쪽 47">
            <a:extLst>
              <a:ext uri="{FF2B5EF4-FFF2-40B4-BE49-F238E27FC236}">
                <a16:creationId xmlns:a16="http://schemas.microsoft.com/office/drawing/2014/main" id="{3B857D6B-ED49-4676-87DD-933C1B1FB474}"/>
              </a:ext>
            </a:extLst>
          </p:cNvPr>
          <p:cNvSpPr/>
          <p:nvPr/>
        </p:nvSpPr>
        <p:spPr>
          <a:xfrm rot="8738732">
            <a:off x="4189238" y="4227961"/>
            <a:ext cx="541261" cy="208338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87024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40" grpId="0" animBg="1"/>
      <p:bldP spid="47" grpId="0" animBg="1"/>
      <p:bldP spid="4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직선 연결선 33">
            <a:extLst>
              <a:ext uri="{FF2B5EF4-FFF2-40B4-BE49-F238E27FC236}">
                <a16:creationId xmlns:a16="http://schemas.microsoft.com/office/drawing/2014/main" id="{555B6C4C-A34B-4081-9CD5-A3B41ED8D264}"/>
              </a:ext>
            </a:extLst>
          </p:cNvPr>
          <p:cNvCxnSpPr>
            <a:cxnSpLocks/>
          </p:cNvCxnSpPr>
          <p:nvPr/>
        </p:nvCxnSpPr>
        <p:spPr>
          <a:xfrm>
            <a:off x="1343026" y="620713"/>
            <a:ext cx="81915" cy="0"/>
          </a:xfrm>
          <a:prstGeom prst="line">
            <a:avLst/>
          </a:prstGeom>
          <a:ln w="25400">
            <a:solidFill>
              <a:srgbClr val="DA50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ACD20ECB-6036-4811-942E-70A693D16444}"/>
              </a:ext>
            </a:extLst>
          </p:cNvPr>
          <p:cNvSpPr txBox="1"/>
          <p:nvPr/>
        </p:nvSpPr>
        <p:spPr>
          <a:xfrm>
            <a:off x="2487579" y="620688"/>
            <a:ext cx="7265161" cy="347674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>
              <a:spcAft>
                <a:spcPts val="300"/>
              </a:spcAft>
              <a:buSzPct val="80000"/>
            </a:pPr>
            <a:r>
              <a:rPr lang="en-US" altLang="ko-KR" sz="20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1D1D1B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+mj-cs"/>
              </a:rPr>
              <a:t>4. </a:t>
            </a:r>
            <a:r>
              <a:rPr lang="ko-KR" altLang="en-US" sz="20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1D1D1B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+mj-cs"/>
              </a:rPr>
              <a:t>개 발 내 용</a:t>
            </a:r>
            <a:endParaRPr lang="en-US" altLang="ko-KR" sz="20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1D1D1B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  <a:cs typeface="+mj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E8DD94D-1CCB-4D06-8EA0-BC48865EDD81}"/>
              </a:ext>
            </a:extLst>
          </p:cNvPr>
          <p:cNvSpPr txBox="1"/>
          <p:nvPr/>
        </p:nvSpPr>
        <p:spPr>
          <a:xfrm>
            <a:off x="2239562" y="1188486"/>
            <a:ext cx="7672863" cy="224291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>
              <a:spcAft>
                <a:spcPts val="300"/>
              </a:spcAft>
              <a:buSzPct val="80000"/>
            </a:pPr>
            <a:r>
              <a:rPr lang="en-US" altLang="ko-KR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E4D5E"/>
                </a:solidFill>
                <a:latin typeface="나눔스퀘어" panose="020B0600000101010101" pitchFamily="50" charset="-127"/>
                <a:ea typeface="나눔스퀘어" panose="020B0600000101010101" pitchFamily="50" charset="-127"/>
                <a:cs typeface="+mj-cs"/>
              </a:rPr>
              <a:t>2</a:t>
            </a:r>
            <a:r>
              <a:rPr lang="ko-KR" altLang="en-US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E4D5E"/>
                </a:solidFill>
                <a:latin typeface="나눔스퀘어" panose="020B0600000101010101" pitchFamily="50" charset="-127"/>
                <a:ea typeface="나눔스퀘어" panose="020B0600000101010101" pitchFamily="50" charset="-127"/>
                <a:cs typeface="+mj-cs"/>
              </a:rPr>
              <a:t>차년도 </a:t>
            </a:r>
            <a:r>
              <a:rPr lang="en-US" altLang="ko-KR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E4D5E"/>
                </a:solidFill>
                <a:latin typeface="나눔스퀘어" panose="020B0600000101010101" pitchFamily="50" charset="-127"/>
                <a:ea typeface="나눔스퀘어" panose="020B0600000101010101" pitchFamily="50" charset="-127"/>
                <a:cs typeface="+mj-cs"/>
              </a:rPr>
              <a:t>- 3D </a:t>
            </a:r>
            <a:r>
              <a:rPr lang="ko-KR" altLang="en-US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E4D5E"/>
                </a:solidFill>
                <a:latin typeface="나눔스퀘어" panose="020B0600000101010101" pitchFamily="50" charset="-127"/>
                <a:ea typeface="나눔스퀘어" panose="020B0600000101010101" pitchFamily="50" charset="-127"/>
                <a:cs typeface="+mj-cs"/>
              </a:rPr>
              <a:t>모델링 및 설계 타당성 검사</a:t>
            </a:r>
            <a:endParaRPr lang="en-US" altLang="ko-KR" sz="12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4E4D5E"/>
              </a:solidFill>
              <a:latin typeface="나눔스퀘어" panose="020B0600000101010101" pitchFamily="50" charset="-127"/>
              <a:ea typeface="나눔스퀘어" panose="020B0600000101010101" pitchFamily="50" charset="-127"/>
              <a:cs typeface="+mj-cs"/>
            </a:endParaRPr>
          </a:p>
        </p:txBody>
      </p:sp>
      <p:cxnSp>
        <p:nvCxnSpPr>
          <p:cNvPr id="36" name="직선 연결선 35">
            <a:extLst>
              <a:ext uri="{FF2B5EF4-FFF2-40B4-BE49-F238E27FC236}">
                <a16:creationId xmlns:a16="http://schemas.microsoft.com/office/drawing/2014/main" id="{49180831-4FBD-452C-8AAF-FA7DF672CB04}"/>
              </a:ext>
            </a:extLst>
          </p:cNvPr>
          <p:cNvCxnSpPr>
            <a:cxnSpLocks/>
          </p:cNvCxnSpPr>
          <p:nvPr/>
        </p:nvCxnSpPr>
        <p:spPr>
          <a:xfrm>
            <a:off x="4827081" y="1054880"/>
            <a:ext cx="2585047" cy="0"/>
          </a:xfrm>
          <a:prstGeom prst="line">
            <a:avLst/>
          </a:prstGeom>
          <a:ln w="2857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94A2E1DE-66A1-4D02-A676-CF4968064283}"/>
              </a:ext>
            </a:extLst>
          </p:cNvPr>
          <p:cNvSpPr txBox="1"/>
          <p:nvPr/>
        </p:nvSpPr>
        <p:spPr>
          <a:xfrm>
            <a:off x="2275562" y="3784162"/>
            <a:ext cx="21602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3D </a:t>
            </a:r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모델링</a:t>
            </a:r>
            <a:endParaRPr lang="en-US" altLang="ko-KR" sz="1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60EE4BA-7616-4DEA-9982-12CB4A316A59}"/>
              </a:ext>
            </a:extLst>
          </p:cNvPr>
          <p:cNvSpPr txBox="1"/>
          <p:nvPr/>
        </p:nvSpPr>
        <p:spPr>
          <a:xfrm>
            <a:off x="2243442" y="6217568"/>
            <a:ext cx="21602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설계 타당성 검사</a:t>
            </a:r>
            <a:endParaRPr lang="en-US" altLang="ko-KR" sz="1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79CA03F-25DE-4664-9854-2CA04FBCAEA7}"/>
              </a:ext>
            </a:extLst>
          </p:cNvPr>
          <p:cNvSpPr txBox="1"/>
          <p:nvPr/>
        </p:nvSpPr>
        <p:spPr>
          <a:xfrm>
            <a:off x="7864698" y="5369774"/>
            <a:ext cx="21602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부품 단위 </a:t>
            </a:r>
            <a:r>
              <a:rPr lang="en-US" altLang="ko-KR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3D </a:t>
            </a:r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모델링</a:t>
            </a:r>
            <a:endParaRPr lang="en-US" altLang="ko-KR" sz="1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63C5E38-C775-4F75-96AF-6E988961FE13}"/>
              </a:ext>
            </a:extLst>
          </p:cNvPr>
          <p:cNvSpPr txBox="1"/>
          <p:nvPr/>
        </p:nvSpPr>
        <p:spPr>
          <a:xfrm>
            <a:off x="7680177" y="5641012"/>
            <a:ext cx="25907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3D </a:t>
            </a:r>
            <a:r>
              <a:rPr lang="ko-KR" altLang="en-US" sz="2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모델링 완료</a:t>
            </a:r>
            <a:endParaRPr lang="en-US" altLang="ko-KR" sz="2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pic>
        <p:nvPicPr>
          <p:cNvPr id="14" name="Picture 3">
            <a:extLst>
              <a:ext uri="{FF2B5EF4-FFF2-40B4-BE49-F238E27FC236}">
                <a16:creationId xmlns:a16="http://schemas.microsoft.com/office/drawing/2014/main" id="{26EA76DE-D8C3-43EA-8FF3-6B14213176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9223" y="1628801"/>
            <a:ext cx="2505703" cy="2099315"/>
          </a:xfrm>
          <a:prstGeom prst="rect">
            <a:avLst/>
          </a:prstGeom>
          <a:noFill/>
          <a:ln>
            <a:solidFill>
              <a:srgbClr val="1D1D1B"/>
            </a:solidFill>
          </a:ln>
          <a:effectLst/>
        </p:spPr>
      </p:pic>
      <p:pic>
        <p:nvPicPr>
          <p:cNvPr id="15" name="Picture 5">
            <a:extLst>
              <a:ext uri="{FF2B5EF4-FFF2-40B4-BE49-F238E27FC236}">
                <a16:creationId xmlns:a16="http://schemas.microsoft.com/office/drawing/2014/main" id="{CEA546DF-68B9-4983-9F46-1D71AB21F6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63553" y="4132560"/>
            <a:ext cx="2505703" cy="2099315"/>
          </a:xfrm>
          <a:prstGeom prst="rect">
            <a:avLst/>
          </a:prstGeom>
          <a:noFill/>
          <a:ln>
            <a:solidFill>
              <a:srgbClr val="1D1D1B"/>
            </a:solidFill>
          </a:ln>
          <a:effectLst/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E59D9024-D2DE-4157-9E3D-667942FD7F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15880" y="1612183"/>
            <a:ext cx="2374524" cy="3521196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8E8B841D-3990-4F5F-9E82-93BE31774A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6686" y="1608416"/>
            <a:ext cx="2367260" cy="3510423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A118F935-0867-48A7-A4B0-7C5FB00AA1E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23470" y="5133380"/>
            <a:ext cx="2374524" cy="887909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8BA686FD-C9E4-41A0-94AF-51488720731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59497" y="1905489"/>
            <a:ext cx="4346921" cy="3618172"/>
          </a:xfrm>
          <a:prstGeom prst="rect">
            <a:avLst/>
          </a:prstGeom>
          <a:ln>
            <a:solidFill>
              <a:srgbClr val="1D1D1B"/>
            </a:solidFill>
          </a:ln>
        </p:spPr>
      </p:pic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B8C74445-9BEF-4577-8BF5-12C2B7AA383E}"/>
              </a:ext>
            </a:extLst>
          </p:cNvPr>
          <p:cNvCxnSpPr>
            <a:cxnSpLocks/>
          </p:cNvCxnSpPr>
          <p:nvPr/>
        </p:nvCxnSpPr>
        <p:spPr>
          <a:xfrm>
            <a:off x="1746136" y="3625996"/>
            <a:ext cx="2045608" cy="883125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2" name="직선 연결선 21">
            <a:extLst>
              <a:ext uri="{FF2B5EF4-FFF2-40B4-BE49-F238E27FC236}">
                <a16:creationId xmlns:a16="http://schemas.microsoft.com/office/drawing/2014/main" id="{6AC99250-78EB-43B8-8E1B-8B2B0655F62E}"/>
              </a:ext>
            </a:extLst>
          </p:cNvPr>
          <p:cNvCxnSpPr>
            <a:cxnSpLocks/>
          </p:cNvCxnSpPr>
          <p:nvPr/>
        </p:nvCxnSpPr>
        <p:spPr>
          <a:xfrm>
            <a:off x="2711625" y="2708920"/>
            <a:ext cx="1466037" cy="1296144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8" name="직선 연결선 27">
            <a:extLst>
              <a:ext uri="{FF2B5EF4-FFF2-40B4-BE49-F238E27FC236}">
                <a16:creationId xmlns:a16="http://schemas.microsoft.com/office/drawing/2014/main" id="{BC4E76F6-78FA-4E65-84DA-5C4BC1A52B1B}"/>
              </a:ext>
            </a:extLst>
          </p:cNvPr>
          <p:cNvCxnSpPr>
            <a:cxnSpLocks/>
          </p:cNvCxnSpPr>
          <p:nvPr/>
        </p:nvCxnSpPr>
        <p:spPr>
          <a:xfrm flipV="1">
            <a:off x="1775520" y="2065162"/>
            <a:ext cx="2994952" cy="1784667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0" name="직선 연결선 29">
            <a:extLst>
              <a:ext uri="{FF2B5EF4-FFF2-40B4-BE49-F238E27FC236}">
                <a16:creationId xmlns:a16="http://schemas.microsoft.com/office/drawing/2014/main" id="{47683F67-C577-4687-BD13-3820A7D30BA2}"/>
              </a:ext>
            </a:extLst>
          </p:cNvPr>
          <p:cNvCxnSpPr>
            <a:cxnSpLocks/>
          </p:cNvCxnSpPr>
          <p:nvPr/>
        </p:nvCxnSpPr>
        <p:spPr>
          <a:xfrm flipV="1">
            <a:off x="2480244" y="2527459"/>
            <a:ext cx="2994952" cy="1784667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39" name="그림 38">
            <a:extLst>
              <a:ext uri="{FF2B5EF4-FFF2-40B4-BE49-F238E27FC236}">
                <a16:creationId xmlns:a16="http://schemas.microsoft.com/office/drawing/2014/main" id="{9B44346B-3654-48F1-A7B9-C9BE09E0649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62747" y="1892053"/>
            <a:ext cx="4393814" cy="3631608"/>
          </a:xfrm>
          <a:prstGeom prst="rect">
            <a:avLst/>
          </a:prstGeom>
          <a:ln>
            <a:solidFill>
              <a:srgbClr val="1D1D1B"/>
            </a:solidFill>
          </a:ln>
        </p:spPr>
      </p:pic>
      <p:cxnSp>
        <p:nvCxnSpPr>
          <p:cNvPr id="31" name="직선 연결선 30">
            <a:extLst>
              <a:ext uri="{FF2B5EF4-FFF2-40B4-BE49-F238E27FC236}">
                <a16:creationId xmlns:a16="http://schemas.microsoft.com/office/drawing/2014/main" id="{4C4B9469-E72E-4E68-9DEF-2CAEEA38BF6B}"/>
              </a:ext>
            </a:extLst>
          </p:cNvPr>
          <p:cNvCxnSpPr>
            <a:cxnSpLocks/>
          </p:cNvCxnSpPr>
          <p:nvPr/>
        </p:nvCxnSpPr>
        <p:spPr>
          <a:xfrm>
            <a:off x="6638252" y="3263186"/>
            <a:ext cx="2266061" cy="1317942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2" name="직선 연결선 31">
            <a:extLst>
              <a:ext uri="{FF2B5EF4-FFF2-40B4-BE49-F238E27FC236}">
                <a16:creationId xmlns:a16="http://schemas.microsoft.com/office/drawing/2014/main" id="{70AD36C3-81DC-4478-8D52-D74D6C5F3EE2}"/>
              </a:ext>
            </a:extLst>
          </p:cNvPr>
          <p:cNvCxnSpPr>
            <a:cxnSpLocks/>
          </p:cNvCxnSpPr>
          <p:nvPr/>
        </p:nvCxnSpPr>
        <p:spPr>
          <a:xfrm>
            <a:off x="7714896" y="2621637"/>
            <a:ext cx="2122362" cy="1303350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3" name="직선 연결선 32">
            <a:extLst>
              <a:ext uri="{FF2B5EF4-FFF2-40B4-BE49-F238E27FC236}">
                <a16:creationId xmlns:a16="http://schemas.microsoft.com/office/drawing/2014/main" id="{9E1334E4-68BF-4B85-95E0-82721786CFA8}"/>
              </a:ext>
            </a:extLst>
          </p:cNvPr>
          <p:cNvCxnSpPr>
            <a:cxnSpLocks/>
          </p:cNvCxnSpPr>
          <p:nvPr/>
        </p:nvCxnSpPr>
        <p:spPr>
          <a:xfrm flipV="1">
            <a:off x="6729134" y="2348881"/>
            <a:ext cx="2103170" cy="1449971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5" name="직선 연결선 34">
            <a:extLst>
              <a:ext uri="{FF2B5EF4-FFF2-40B4-BE49-F238E27FC236}">
                <a16:creationId xmlns:a16="http://schemas.microsoft.com/office/drawing/2014/main" id="{039B9FC0-E02A-4235-9092-0000A87DE661}"/>
              </a:ext>
            </a:extLst>
          </p:cNvPr>
          <p:cNvCxnSpPr>
            <a:cxnSpLocks/>
          </p:cNvCxnSpPr>
          <p:nvPr/>
        </p:nvCxnSpPr>
        <p:spPr>
          <a:xfrm flipV="1">
            <a:off x="7309212" y="2780929"/>
            <a:ext cx="2027148" cy="1407303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7" name="직선 연결선 36">
            <a:extLst>
              <a:ext uri="{FF2B5EF4-FFF2-40B4-BE49-F238E27FC236}">
                <a16:creationId xmlns:a16="http://schemas.microsoft.com/office/drawing/2014/main" id="{FE9B5EC0-406B-49DC-9DF6-98F7291027BD}"/>
              </a:ext>
            </a:extLst>
          </p:cNvPr>
          <p:cNvCxnSpPr>
            <a:cxnSpLocks/>
          </p:cNvCxnSpPr>
          <p:nvPr/>
        </p:nvCxnSpPr>
        <p:spPr>
          <a:xfrm flipV="1">
            <a:off x="7929505" y="3202610"/>
            <a:ext cx="1950162" cy="1310265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38" name="그림 37">
            <a:extLst>
              <a:ext uri="{FF2B5EF4-FFF2-40B4-BE49-F238E27FC236}">
                <a16:creationId xmlns:a16="http://schemas.microsoft.com/office/drawing/2014/main" id="{B1E6E0BD-EB28-4640-8AF1-F86A7F4F5F25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t="4536"/>
          <a:stretch/>
        </p:blipFill>
        <p:spPr>
          <a:xfrm>
            <a:off x="5023470" y="6093296"/>
            <a:ext cx="5100476" cy="648072"/>
          </a:xfrm>
          <a:prstGeom prst="rect">
            <a:avLst/>
          </a:prstGeom>
          <a:ln>
            <a:solidFill>
              <a:srgbClr val="1D1D1B"/>
            </a:solidFill>
          </a:ln>
        </p:spPr>
      </p:pic>
      <p:sp>
        <p:nvSpPr>
          <p:cNvPr id="40" name="직사각형 39">
            <a:extLst>
              <a:ext uri="{FF2B5EF4-FFF2-40B4-BE49-F238E27FC236}">
                <a16:creationId xmlns:a16="http://schemas.microsoft.com/office/drawing/2014/main" id="{CB5B2DA5-4554-4974-80E0-D6274507AA76}"/>
              </a:ext>
            </a:extLst>
          </p:cNvPr>
          <p:cNvSpPr/>
          <p:nvPr/>
        </p:nvSpPr>
        <p:spPr>
          <a:xfrm>
            <a:off x="9593886" y="6098274"/>
            <a:ext cx="530060" cy="643095"/>
          </a:xfrm>
          <a:prstGeom prst="rect">
            <a:avLst/>
          </a:prstGeom>
          <a:noFill/>
          <a:ln>
            <a:solidFill>
              <a:srgbClr val="DE2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제목 1">
            <a:extLst>
              <a:ext uri="{FF2B5EF4-FFF2-40B4-BE49-F238E27FC236}">
                <a16:creationId xmlns:a16="http://schemas.microsoft.com/office/drawing/2014/main" id="{E98FF5BE-CB9C-463B-B8FD-5A1FB61ED4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026" y="116632"/>
            <a:ext cx="2736751" cy="431800"/>
          </a:xfrm>
        </p:spPr>
        <p:txBody>
          <a:bodyPr/>
          <a:lstStyle/>
          <a:p>
            <a:r>
              <a:rPr lang="ko-KR" altLang="en-US" dirty="0"/>
              <a:t>㈜서광 기술개발 지원사업</a:t>
            </a:r>
          </a:p>
        </p:txBody>
      </p:sp>
      <p:sp>
        <p:nvSpPr>
          <p:cNvPr id="47" name="화살표: 오른쪽 46">
            <a:extLst>
              <a:ext uri="{FF2B5EF4-FFF2-40B4-BE49-F238E27FC236}">
                <a16:creationId xmlns:a16="http://schemas.microsoft.com/office/drawing/2014/main" id="{DCB8C1A9-96EE-4303-A5E5-47D904763720}"/>
              </a:ext>
            </a:extLst>
          </p:cNvPr>
          <p:cNvSpPr/>
          <p:nvPr/>
        </p:nvSpPr>
        <p:spPr>
          <a:xfrm rot="19554324">
            <a:off x="3501031" y="4651208"/>
            <a:ext cx="563303" cy="208338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8" name="화살표: 오른쪽 47">
            <a:extLst>
              <a:ext uri="{FF2B5EF4-FFF2-40B4-BE49-F238E27FC236}">
                <a16:creationId xmlns:a16="http://schemas.microsoft.com/office/drawing/2014/main" id="{3B857D6B-ED49-4676-87DD-933C1B1FB474}"/>
              </a:ext>
            </a:extLst>
          </p:cNvPr>
          <p:cNvSpPr/>
          <p:nvPr/>
        </p:nvSpPr>
        <p:spPr>
          <a:xfrm rot="8738732">
            <a:off x="4189238" y="4227961"/>
            <a:ext cx="541261" cy="208338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99566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1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직선 연결선 33">
            <a:extLst>
              <a:ext uri="{FF2B5EF4-FFF2-40B4-BE49-F238E27FC236}">
                <a16:creationId xmlns:a16="http://schemas.microsoft.com/office/drawing/2014/main" id="{555B6C4C-A34B-4081-9CD5-A3B41ED8D264}"/>
              </a:ext>
            </a:extLst>
          </p:cNvPr>
          <p:cNvCxnSpPr>
            <a:cxnSpLocks/>
          </p:cNvCxnSpPr>
          <p:nvPr/>
        </p:nvCxnSpPr>
        <p:spPr>
          <a:xfrm>
            <a:off x="1343026" y="620713"/>
            <a:ext cx="81915" cy="0"/>
          </a:xfrm>
          <a:prstGeom prst="line">
            <a:avLst/>
          </a:prstGeom>
          <a:ln w="25400">
            <a:solidFill>
              <a:srgbClr val="DA50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ACD20ECB-6036-4811-942E-70A693D16444}"/>
              </a:ext>
            </a:extLst>
          </p:cNvPr>
          <p:cNvSpPr txBox="1"/>
          <p:nvPr/>
        </p:nvSpPr>
        <p:spPr>
          <a:xfrm>
            <a:off x="2487579" y="620688"/>
            <a:ext cx="7265161" cy="347674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>
              <a:spcAft>
                <a:spcPts val="300"/>
              </a:spcAft>
              <a:buSzPct val="80000"/>
            </a:pPr>
            <a:r>
              <a:rPr lang="en-US" altLang="ko-KR" sz="20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1D1D1B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+mj-cs"/>
              </a:rPr>
              <a:t>4. </a:t>
            </a:r>
            <a:r>
              <a:rPr lang="ko-KR" altLang="en-US" sz="20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1D1D1B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+mj-cs"/>
              </a:rPr>
              <a:t>개 발 내 용</a:t>
            </a:r>
            <a:endParaRPr lang="en-US" altLang="ko-KR" sz="20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1D1D1B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  <a:cs typeface="+mj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E8DD94D-1CCB-4D06-8EA0-BC48865EDD81}"/>
              </a:ext>
            </a:extLst>
          </p:cNvPr>
          <p:cNvSpPr txBox="1"/>
          <p:nvPr/>
        </p:nvSpPr>
        <p:spPr>
          <a:xfrm>
            <a:off x="2239562" y="1188486"/>
            <a:ext cx="7672863" cy="224291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>
              <a:spcAft>
                <a:spcPts val="300"/>
              </a:spcAft>
              <a:buSzPct val="80000"/>
            </a:pPr>
            <a:r>
              <a:rPr lang="en-US" altLang="ko-KR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E4D5E"/>
                </a:solidFill>
                <a:latin typeface="나눔스퀘어" panose="020B0600000101010101" pitchFamily="50" charset="-127"/>
                <a:ea typeface="나눔스퀘어" panose="020B0600000101010101" pitchFamily="50" charset="-127"/>
                <a:cs typeface="+mj-cs"/>
              </a:rPr>
              <a:t>2</a:t>
            </a:r>
            <a:r>
              <a:rPr lang="ko-KR" altLang="en-US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E4D5E"/>
                </a:solidFill>
                <a:latin typeface="나눔스퀘어" panose="020B0600000101010101" pitchFamily="50" charset="-127"/>
                <a:ea typeface="나눔스퀘어" panose="020B0600000101010101" pitchFamily="50" charset="-127"/>
                <a:cs typeface="+mj-cs"/>
              </a:rPr>
              <a:t>차년도 </a:t>
            </a:r>
            <a:r>
              <a:rPr lang="en-US" altLang="ko-KR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E4D5E"/>
                </a:solidFill>
                <a:latin typeface="나눔스퀘어" panose="020B0600000101010101" pitchFamily="50" charset="-127"/>
                <a:ea typeface="나눔스퀘어" panose="020B0600000101010101" pitchFamily="50" charset="-127"/>
                <a:cs typeface="+mj-cs"/>
              </a:rPr>
              <a:t>– Ansys </a:t>
            </a:r>
            <a:r>
              <a:rPr lang="ko-KR" altLang="en-US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E4D5E"/>
                </a:solidFill>
                <a:latin typeface="나눔스퀘어" panose="020B0600000101010101" pitchFamily="50" charset="-127"/>
                <a:ea typeface="나눔스퀘어" panose="020B0600000101010101" pitchFamily="50" charset="-127"/>
                <a:cs typeface="+mj-cs"/>
              </a:rPr>
              <a:t>구조해석</a:t>
            </a:r>
            <a:r>
              <a:rPr lang="en-US" altLang="ko-KR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E4D5E"/>
                </a:solidFill>
                <a:latin typeface="나눔스퀘어" panose="020B0600000101010101" pitchFamily="50" charset="-127"/>
                <a:ea typeface="나눔스퀘어" panose="020B0600000101010101" pitchFamily="50" charset="-127"/>
                <a:cs typeface="+mj-cs"/>
              </a:rPr>
              <a:t>, </a:t>
            </a:r>
            <a:r>
              <a:rPr lang="ko-KR" altLang="en-US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E4D5E"/>
                </a:solidFill>
                <a:latin typeface="나눔스퀘어" panose="020B0600000101010101" pitchFamily="50" charset="-127"/>
                <a:ea typeface="나눔스퀘어" panose="020B0600000101010101" pitchFamily="50" charset="-127"/>
                <a:cs typeface="+mj-cs"/>
              </a:rPr>
              <a:t>시제품 제작</a:t>
            </a:r>
            <a:endParaRPr lang="en-US" altLang="ko-KR" sz="12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4E4D5E"/>
              </a:solidFill>
              <a:latin typeface="나눔스퀘어" panose="020B0600000101010101" pitchFamily="50" charset="-127"/>
              <a:ea typeface="나눔스퀘어" panose="020B0600000101010101" pitchFamily="50" charset="-127"/>
              <a:cs typeface="+mj-cs"/>
            </a:endParaRPr>
          </a:p>
        </p:txBody>
      </p:sp>
      <p:cxnSp>
        <p:nvCxnSpPr>
          <p:cNvPr id="36" name="직선 연결선 35">
            <a:extLst>
              <a:ext uri="{FF2B5EF4-FFF2-40B4-BE49-F238E27FC236}">
                <a16:creationId xmlns:a16="http://schemas.microsoft.com/office/drawing/2014/main" id="{49180831-4FBD-452C-8AAF-FA7DF672CB04}"/>
              </a:ext>
            </a:extLst>
          </p:cNvPr>
          <p:cNvCxnSpPr>
            <a:cxnSpLocks/>
          </p:cNvCxnSpPr>
          <p:nvPr/>
        </p:nvCxnSpPr>
        <p:spPr>
          <a:xfrm>
            <a:off x="4827081" y="1054880"/>
            <a:ext cx="2585047" cy="0"/>
          </a:xfrm>
          <a:prstGeom prst="line">
            <a:avLst/>
          </a:prstGeom>
          <a:ln w="2857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663C5E38-C775-4F75-96AF-6E988961FE13}"/>
              </a:ext>
            </a:extLst>
          </p:cNvPr>
          <p:cNvSpPr txBox="1"/>
          <p:nvPr/>
        </p:nvSpPr>
        <p:spPr>
          <a:xfrm>
            <a:off x="7032104" y="5877273"/>
            <a:ext cx="3584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하드웨어 설계 및 제작 완료</a:t>
            </a:r>
            <a:endParaRPr lang="en-US" altLang="ko-KR" sz="2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57AB6596-185F-4F92-A7D3-1F4B7A0D7A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8956" y="1948163"/>
            <a:ext cx="4527044" cy="3127691"/>
          </a:xfrm>
          <a:prstGeom prst="rect">
            <a:avLst/>
          </a:prstGeom>
          <a:ln>
            <a:solidFill>
              <a:srgbClr val="1D1D1B"/>
            </a:solidFill>
          </a:ln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3F3DAA5F-78A2-4A2E-9E67-4B9A4D650309}"/>
              </a:ext>
            </a:extLst>
          </p:cNvPr>
          <p:cNvSpPr txBox="1"/>
          <p:nvPr/>
        </p:nvSpPr>
        <p:spPr>
          <a:xfrm>
            <a:off x="2752358" y="5050497"/>
            <a:ext cx="21602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구조해석 실시</a:t>
            </a:r>
            <a:endParaRPr lang="en-US" altLang="ko-KR" sz="1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7AF9740B-2130-4937-957C-1BA0E06A26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0016" y="1948162"/>
            <a:ext cx="4431584" cy="3111427"/>
          </a:xfrm>
          <a:prstGeom prst="rect">
            <a:avLst/>
          </a:prstGeom>
          <a:ln>
            <a:solidFill>
              <a:srgbClr val="1D1D1B"/>
            </a:solidFill>
          </a:ln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BEAEAC47-8A74-49FF-BC64-B20513B9FAAC}"/>
              </a:ext>
            </a:extLst>
          </p:cNvPr>
          <p:cNvSpPr txBox="1"/>
          <p:nvPr/>
        </p:nvSpPr>
        <p:spPr>
          <a:xfrm>
            <a:off x="7375688" y="5050497"/>
            <a:ext cx="21602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시제품 제작</a:t>
            </a:r>
            <a:endParaRPr lang="en-US" altLang="ko-KR" sz="1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B4231CB9-A5AE-4F88-92E9-80C8AF52846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4536"/>
          <a:stretch/>
        </p:blipFill>
        <p:spPr>
          <a:xfrm>
            <a:off x="1538867" y="5703610"/>
            <a:ext cx="4557134" cy="649611"/>
          </a:xfrm>
          <a:prstGeom prst="rect">
            <a:avLst/>
          </a:prstGeom>
          <a:ln>
            <a:solidFill>
              <a:srgbClr val="1D1D1B"/>
            </a:solidFill>
          </a:ln>
        </p:spPr>
      </p:pic>
      <p:sp>
        <p:nvSpPr>
          <p:cNvPr id="14" name="직사각형 13">
            <a:extLst>
              <a:ext uri="{FF2B5EF4-FFF2-40B4-BE49-F238E27FC236}">
                <a16:creationId xmlns:a16="http://schemas.microsoft.com/office/drawing/2014/main" id="{467657F2-3021-41DC-A873-34F17E2148C3}"/>
              </a:ext>
            </a:extLst>
          </p:cNvPr>
          <p:cNvSpPr/>
          <p:nvPr/>
        </p:nvSpPr>
        <p:spPr>
          <a:xfrm>
            <a:off x="3785910" y="5696371"/>
            <a:ext cx="446866" cy="642567"/>
          </a:xfrm>
          <a:prstGeom prst="rect">
            <a:avLst/>
          </a:prstGeom>
          <a:noFill/>
          <a:ln>
            <a:solidFill>
              <a:srgbClr val="DE2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제목 1">
            <a:extLst>
              <a:ext uri="{FF2B5EF4-FFF2-40B4-BE49-F238E27FC236}">
                <a16:creationId xmlns:a16="http://schemas.microsoft.com/office/drawing/2014/main" id="{3B14C69B-2394-432D-A040-12C29762B2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026" y="116632"/>
            <a:ext cx="2736751" cy="431800"/>
          </a:xfrm>
        </p:spPr>
        <p:txBody>
          <a:bodyPr/>
          <a:lstStyle/>
          <a:p>
            <a:r>
              <a:rPr lang="ko-KR" altLang="en-US" dirty="0"/>
              <a:t>㈜서광 기술개발 지원사업</a:t>
            </a:r>
          </a:p>
        </p:txBody>
      </p:sp>
    </p:spTree>
    <p:extLst>
      <p:ext uri="{BB962C8B-B14F-4D97-AF65-F5344CB8AC3E}">
        <p14:creationId xmlns:p14="http://schemas.microsoft.com/office/powerpoint/2010/main" val="3752726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19" grpId="0"/>
      <p:bldP spid="22" grpId="0"/>
      <p:bldP spid="1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제목 1">
            <a:extLst>
              <a:ext uri="{FF2B5EF4-FFF2-40B4-BE49-F238E27FC236}">
                <a16:creationId xmlns:a16="http://schemas.microsoft.com/office/drawing/2014/main" id="{3C477494-A630-4821-BF71-5E064C3864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026" y="116632"/>
            <a:ext cx="2736751" cy="431800"/>
          </a:xfrm>
        </p:spPr>
        <p:txBody>
          <a:bodyPr/>
          <a:lstStyle/>
          <a:p>
            <a:r>
              <a:rPr lang="ko-KR" altLang="en-US" dirty="0"/>
              <a:t>㈜서광 기술개발 지원사업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C26E0D2-845D-4D6E-9BA4-F639705470AA}"/>
              </a:ext>
            </a:extLst>
          </p:cNvPr>
          <p:cNvSpPr txBox="1"/>
          <p:nvPr/>
        </p:nvSpPr>
        <p:spPr>
          <a:xfrm>
            <a:off x="2487579" y="620688"/>
            <a:ext cx="7265161" cy="347674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>
              <a:spcAft>
                <a:spcPts val="300"/>
              </a:spcAft>
              <a:buSzPct val="80000"/>
            </a:pPr>
            <a:r>
              <a:rPr lang="en-US" altLang="ko-KR" sz="20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1D1D1B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+mj-cs"/>
              </a:rPr>
              <a:t>4. </a:t>
            </a:r>
            <a:r>
              <a:rPr lang="ko-KR" altLang="en-US" sz="20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1D1D1B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+mj-cs"/>
              </a:rPr>
              <a:t>개 발 내 용</a:t>
            </a:r>
            <a:endParaRPr lang="en-US" altLang="ko-KR" sz="20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1D1D1B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  <a:cs typeface="+mj-cs"/>
            </a:endParaRPr>
          </a:p>
        </p:txBody>
      </p:sp>
      <p:cxnSp>
        <p:nvCxnSpPr>
          <p:cNvPr id="34" name="직선 연결선 33">
            <a:extLst>
              <a:ext uri="{FF2B5EF4-FFF2-40B4-BE49-F238E27FC236}">
                <a16:creationId xmlns:a16="http://schemas.microsoft.com/office/drawing/2014/main" id="{555B6C4C-A34B-4081-9CD5-A3B41ED8D264}"/>
              </a:ext>
            </a:extLst>
          </p:cNvPr>
          <p:cNvCxnSpPr>
            <a:cxnSpLocks/>
          </p:cNvCxnSpPr>
          <p:nvPr/>
        </p:nvCxnSpPr>
        <p:spPr>
          <a:xfrm>
            <a:off x="1343026" y="620713"/>
            <a:ext cx="81915" cy="0"/>
          </a:xfrm>
          <a:prstGeom prst="line">
            <a:avLst/>
          </a:prstGeom>
          <a:ln w="25400">
            <a:solidFill>
              <a:srgbClr val="DA50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0E8DD94D-1CCB-4D06-8EA0-BC48865EDD81}"/>
              </a:ext>
            </a:extLst>
          </p:cNvPr>
          <p:cNvSpPr txBox="1"/>
          <p:nvPr/>
        </p:nvSpPr>
        <p:spPr>
          <a:xfrm>
            <a:off x="2351585" y="1188486"/>
            <a:ext cx="7672863" cy="224291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>
              <a:spcAft>
                <a:spcPts val="300"/>
              </a:spcAft>
              <a:buSzPct val="80000"/>
            </a:pPr>
            <a:r>
              <a:rPr lang="en-US" altLang="ko-KR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E4D5E"/>
                </a:solidFill>
                <a:latin typeface="나눔스퀘어" panose="020B0600000101010101" pitchFamily="50" charset="-127"/>
                <a:ea typeface="나눔스퀘어" panose="020B0600000101010101" pitchFamily="50" charset="-127"/>
                <a:cs typeface="+mj-cs"/>
              </a:rPr>
              <a:t>2</a:t>
            </a:r>
            <a:r>
              <a:rPr lang="ko-KR" altLang="en-US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E4D5E"/>
                </a:solidFill>
                <a:latin typeface="나눔스퀘어" panose="020B0600000101010101" pitchFamily="50" charset="-127"/>
                <a:ea typeface="나눔스퀘어" panose="020B0600000101010101" pitchFamily="50" charset="-127"/>
                <a:cs typeface="+mj-cs"/>
              </a:rPr>
              <a:t>차년도 </a:t>
            </a:r>
            <a:r>
              <a:rPr lang="en-US" altLang="ko-KR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E4D5E"/>
                </a:solidFill>
                <a:latin typeface="나눔스퀘어" panose="020B0600000101010101" pitchFamily="50" charset="-127"/>
                <a:ea typeface="나눔스퀘어" panose="020B0600000101010101" pitchFamily="50" charset="-127"/>
                <a:cs typeface="+mj-cs"/>
              </a:rPr>
              <a:t>– </a:t>
            </a:r>
            <a:r>
              <a:rPr lang="ko-KR" altLang="en-US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E4D5E"/>
                </a:solidFill>
                <a:latin typeface="나눔스퀘어" panose="020B0600000101010101" pitchFamily="50" charset="-127"/>
                <a:ea typeface="나눔스퀘어" panose="020B0600000101010101" pitchFamily="50" charset="-127"/>
                <a:cs typeface="+mj-cs"/>
              </a:rPr>
              <a:t>소프트웨어 구성</a:t>
            </a:r>
            <a:endParaRPr lang="en-US" altLang="ko-KR" sz="12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4E4D5E"/>
              </a:solidFill>
              <a:latin typeface="나눔스퀘어" panose="020B0600000101010101" pitchFamily="50" charset="-127"/>
              <a:ea typeface="나눔스퀘어" panose="020B0600000101010101" pitchFamily="50" charset="-127"/>
              <a:cs typeface="+mj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F3DAA5F-78A2-4A2E-9E67-4B9A4D650309}"/>
              </a:ext>
            </a:extLst>
          </p:cNvPr>
          <p:cNvSpPr txBox="1"/>
          <p:nvPr/>
        </p:nvSpPr>
        <p:spPr>
          <a:xfrm>
            <a:off x="4682163" y="4417368"/>
            <a:ext cx="21602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Flow</a:t>
            </a:r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</a:t>
            </a:r>
            <a:r>
              <a:rPr lang="en-US" altLang="ko-KR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Chart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44A2035B-EA36-473C-8B08-DF79C42CC9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3194" y="1643991"/>
            <a:ext cx="2500918" cy="2773376"/>
          </a:xfrm>
          <a:prstGeom prst="rect">
            <a:avLst/>
          </a:prstGeom>
          <a:ln>
            <a:solidFill>
              <a:srgbClr val="1D1D1B"/>
            </a:solidFill>
          </a:ln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D647FDB-C508-46CC-B513-776E7104CBBF}"/>
              </a:ext>
            </a:extLst>
          </p:cNvPr>
          <p:cNvSpPr txBox="1"/>
          <p:nvPr/>
        </p:nvSpPr>
        <p:spPr>
          <a:xfrm>
            <a:off x="7903976" y="4417368"/>
            <a:ext cx="21602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신호 출력 순서</a:t>
            </a:r>
            <a:endParaRPr lang="en-US" altLang="ko-KR" sz="1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7F01EF73-7700-4279-8076-2ECA1B40B7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4940" y="1640521"/>
            <a:ext cx="3060385" cy="277337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FB214B1B-68DC-4369-8EBF-D8D35D4871ED}"/>
              </a:ext>
            </a:extLst>
          </p:cNvPr>
          <p:cNvSpPr txBox="1"/>
          <p:nvPr/>
        </p:nvSpPr>
        <p:spPr>
          <a:xfrm>
            <a:off x="1875011" y="4417368"/>
            <a:ext cx="21602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과속 역회전 검출 방법</a:t>
            </a:r>
            <a:endParaRPr lang="en-US" altLang="ko-KR" sz="1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EB1CB30B-BF34-463F-A8F5-FC0EF845C5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22611" y="1640521"/>
            <a:ext cx="3682373" cy="2773373"/>
          </a:xfrm>
          <a:prstGeom prst="rect">
            <a:avLst/>
          </a:prstGeom>
          <a:ln>
            <a:solidFill>
              <a:srgbClr val="1D1D1B"/>
            </a:solidFill>
          </a:ln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B904F8F3-A332-4620-9A25-7D67DD50BF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28136" y="1632899"/>
            <a:ext cx="3682373" cy="2780994"/>
          </a:xfrm>
          <a:prstGeom prst="rect">
            <a:avLst/>
          </a:prstGeom>
          <a:ln>
            <a:solidFill>
              <a:srgbClr val="1D1D1B"/>
            </a:solidFill>
          </a:ln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58E04277-471E-41A2-B3AE-054A75069D4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43438" y="135998"/>
            <a:ext cx="9179854" cy="6503919"/>
          </a:xfrm>
          <a:prstGeom prst="rect">
            <a:avLst/>
          </a:prstGeom>
        </p:spPr>
      </p:pic>
      <p:sp>
        <p:nvSpPr>
          <p:cNvPr id="9" name="직사각형 8">
            <a:extLst>
              <a:ext uri="{FF2B5EF4-FFF2-40B4-BE49-F238E27FC236}">
                <a16:creationId xmlns:a16="http://schemas.microsoft.com/office/drawing/2014/main" id="{74E0D1EA-E7E6-4789-8367-B3D2B9F902B0}"/>
              </a:ext>
            </a:extLst>
          </p:cNvPr>
          <p:cNvSpPr/>
          <p:nvPr/>
        </p:nvSpPr>
        <p:spPr>
          <a:xfrm>
            <a:off x="6528049" y="3717032"/>
            <a:ext cx="556071" cy="704482"/>
          </a:xfrm>
          <a:prstGeom prst="rect">
            <a:avLst/>
          </a:prstGeom>
          <a:noFill/>
          <a:ln>
            <a:solidFill>
              <a:srgbClr val="DE2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917D632B-C6B4-4A0A-9C58-1F91306FD0F4}"/>
              </a:ext>
            </a:extLst>
          </p:cNvPr>
          <p:cNvSpPr/>
          <p:nvPr/>
        </p:nvSpPr>
        <p:spPr>
          <a:xfrm>
            <a:off x="8560297" y="4372903"/>
            <a:ext cx="389701" cy="704482"/>
          </a:xfrm>
          <a:prstGeom prst="rect">
            <a:avLst/>
          </a:prstGeom>
          <a:noFill/>
          <a:ln>
            <a:solidFill>
              <a:srgbClr val="DE2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8" name="직선 연결선 17">
            <a:extLst>
              <a:ext uri="{FF2B5EF4-FFF2-40B4-BE49-F238E27FC236}">
                <a16:creationId xmlns:a16="http://schemas.microsoft.com/office/drawing/2014/main" id="{109688A9-6506-4305-883F-A753711A602D}"/>
              </a:ext>
            </a:extLst>
          </p:cNvPr>
          <p:cNvCxnSpPr>
            <a:cxnSpLocks/>
          </p:cNvCxnSpPr>
          <p:nvPr/>
        </p:nvCxnSpPr>
        <p:spPr>
          <a:xfrm>
            <a:off x="4827081" y="1054880"/>
            <a:ext cx="2585047" cy="0"/>
          </a:xfrm>
          <a:prstGeom prst="line">
            <a:avLst/>
          </a:prstGeom>
          <a:ln w="2857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2877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4" grpId="0"/>
      <p:bldP spid="16" grpId="0"/>
      <p:bldP spid="9" grpId="0" animBg="1"/>
      <p:bldP spid="2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사각형: 둥근 모서리 22">
            <a:extLst>
              <a:ext uri="{FF2B5EF4-FFF2-40B4-BE49-F238E27FC236}">
                <a16:creationId xmlns:a16="http://schemas.microsoft.com/office/drawing/2014/main" id="{CBFFF5BA-D01B-42BF-8E1F-93199682B32B}"/>
              </a:ext>
            </a:extLst>
          </p:cNvPr>
          <p:cNvSpPr/>
          <p:nvPr/>
        </p:nvSpPr>
        <p:spPr>
          <a:xfrm>
            <a:off x="1343030" y="188913"/>
            <a:ext cx="9505942" cy="648017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noFill/>
          </a:ln>
          <a:effectLst>
            <a:outerShdw blurRad="241300" dist="2540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0" rIns="7200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000"/>
              </a:lnSpc>
            </a:pPr>
            <a:endParaRPr lang="ko-KR" altLang="en-US" sz="11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  <a:cs typeface="+mj-cs"/>
            </a:endParaRPr>
          </a:p>
        </p:txBody>
      </p:sp>
      <p:sp>
        <p:nvSpPr>
          <p:cNvPr id="30" name="Text Box 10">
            <a:extLst>
              <a:ext uri="{FF2B5EF4-FFF2-40B4-BE49-F238E27FC236}">
                <a16:creationId xmlns:a16="http://schemas.microsoft.com/office/drawing/2014/main" id="{623068E9-1DD7-49D9-B804-29861B08E6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7488" y="4593718"/>
            <a:ext cx="2376264" cy="559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44000" tIns="0" rIns="180000" bIns="0" anchor="ctr">
            <a:noAutofit/>
          </a:bodyPr>
          <a:lstStyle/>
          <a:p>
            <a:r>
              <a:rPr lang="en-US" altLang="ko-KR" sz="4800" b="1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>
                    <a:lumMod val="8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+mj-cs"/>
              </a:rPr>
              <a:t>INDEX</a:t>
            </a:r>
          </a:p>
        </p:txBody>
      </p:sp>
      <p:sp>
        <p:nvSpPr>
          <p:cNvPr id="11" name="Text Box 10">
            <a:extLst>
              <a:ext uri="{FF2B5EF4-FFF2-40B4-BE49-F238E27FC236}">
                <a16:creationId xmlns:a16="http://schemas.microsoft.com/office/drawing/2014/main" id="{DE6A938B-E10B-411B-8C4F-527580262A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9236" y="5237612"/>
            <a:ext cx="1833488" cy="179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 anchor="ctr">
            <a:noAutofit/>
          </a:bodyPr>
          <a:lstStyle/>
          <a:p>
            <a:pPr algn="dist"/>
            <a:r>
              <a:rPr lang="en-US" altLang="ko-KR" sz="9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E4D5E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+mj-cs"/>
              </a:rPr>
              <a:t>BASIC SQUARE STYLE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1620" y="188912"/>
            <a:ext cx="9424900" cy="3888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744072" y="4120580"/>
            <a:ext cx="4032448" cy="21887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ko-KR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1.  </a:t>
            </a:r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E4D5E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기업소개</a:t>
            </a:r>
            <a:endParaRPr lang="en-US" altLang="ko-KR" sz="1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4E4D5E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>
              <a:lnSpc>
                <a:spcPct val="200000"/>
              </a:lnSpc>
            </a:pPr>
            <a:r>
              <a:rPr lang="en-US" altLang="ko-KR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FF0000"/>
                </a:solidFill>
                <a:ea typeface="나눔스퀘어 Bold" panose="020B0600000101010101" pitchFamily="50" charset="-127"/>
              </a:rPr>
              <a:t>2.  </a:t>
            </a:r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E4D5E"/>
                </a:solidFill>
                <a:ea typeface="나눔스퀘어 Bold" panose="020B0600000101010101" pitchFamily="50" charset="-127"/>
              </a:rPr>
              <a:t>개발 목표</a:t>
            </a:r>
            <a:endParaRPr lang="en-US" altLang="ko-KR" sz="1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4E4D5E"/>
              </a:solidFill>
              <a:ea typeface="나눔스퀘어 Bold" panose="020B0600000101010101" pitchFamily="50" charset="-127"/>
            </a:endParaRPr>
          </a:p>
          <a:p>
            <a:pPr>
              <a:lnSpc>
                <a:spcPct val="200000"/>
              </a:lnSpc>
            </a:pPr>
            <a:r>
              <a:rPr lang="en-US" altLang="ko-KR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FF0000"/>
                </a:solidFill>
                <a:ea typeface="나눔스퀘어 Bold" panose="020B0600000101010101" pitchFamily="50" charset="-127"/>
              </a:rPr>
              <a:t>3.  </a:t>
            </a:r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E4D5E"/>
                </a:solidFill>
                <a:ea typeface="나눔스퀘어 Bold" panose="020B0600000101010101" pitchFamily="50" charset="-127"/>
              </a:rPr>
              <a:t>개발 필요성</a:t>
            </a:r>
            <a:endParaRPr lang="en-US" altLang="ko-KR" sz="1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4E4D5E"/>
              </a:solidFill>
              <a:ea typeface="나눔스퀘어 Bold" panose="020B0600000101010101" pitchFamily="50" charset="-127"/>
            </a:endParaRPr>
          </a:p>
          <a:p>
            <a:pPr>
              <a:lnSpc>
                <a:spcPct val="200000"/>
              </a:lnSpc>
            </a:pPr>
            <a:r>
              <a:rPr lang="en-US" altLang="ko-KR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FF0000"/>
                </a:solidFill>
                <a:ea typeface="나눔스퀘어 Bold" panose="020B0600000101010101" pitchFamily="50" charset="-127"/>
              </a:rPr>
              <a:t>4.  </a:t>
            </a:r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E4D5E"/>
                </a:solidFill>
                <a:ea typeface="나눔스퀘어 Bold" panose="020B0600000101010101" pitchFamily="50" charset="-127"/>
              </a:rPr>
              <a:t>개발 내용</a:t>
            </a:r>
            <a:endParaRPr lang="en-US" altLang="ko-KR" sz="1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4E4D5E"/>
              </a:solidFill>
              <a:ea typeface="나눔스퀘어 Bold" panose="020B0600000101010101" pitchFamily="50" charset="-127"/>
            </a:endParaRPr>
          </a:p>
          <a:p>
            <a:pPr>
              <a:lnSpc>
                <a:spcPct val="200000"/>
              </a:lnSpc>
            </a:pPr>
            <a:r>
              <a:rPr lang="en-US" altLang="ko-KR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FF0000"/>
                </a:solidFill>
                <a:ea typeface="나눔스퀘어 Bold" panose="020B0600000101010101" pitchFamily="50" charset="-127"/>
              </a:rPr>
              <a:t>5.  </a:t>
            </a:r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E4D5E"/>
                </a:solidFill>
                <a:ea typeface="나눔스퀘어 Bold" panose="020B0600000101010101" pitchFamily="50" charset="-127"/>
              </a:rPr>
              <a:t>개발 성과</a:t>
            </a:r>
            <a:endParaRPr lang="en-US" altLang="ko-KR" sz="1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4E4D5E"/>
              </a:solidFill>
              <a:ea typeface="나눔스퀘어 Bold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04915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직선 연결선 33">
            <a:extLst>
              <a:ext uri="{FF2B5EF4-FFF2-40B4-BE49-F238E27FC236}">
                <a16:creationId xmlns:a16="http://schemas.microsoft.com/office/drawing/2014/main" id="{555B6C4C-A34B-4081-9CD5-A3B41ED8D264}"/>
              </a:ext>
            </a:extLst>
          </p:cNvPr>
          <p:cNvCxnSpPr>
            <a:cxnSpLocks/>
          </p:cNvCxnSpPr>
          <p:nvPr/>
        </p:nvCxnSpPr>
        <p:spPr>
          <a:xfrm>
            <a:off x="1343026" y="620713"/>
            <a:ext cx="81915" cy="0"/>
          </a:xfrm>
          <a:prstGeom prst="line">
            <a:avLst/>
          </a:prstGeom>
          <a:ln w="25400">
            <a:solidFill>
              <a:srgbClr val="DA50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ACD20ECB-6036-4811-942E-70A693D16444}"/>
              </a:ext>
            </a:extLst>
          </p:cNvPr>
          <p:cNvSpPr txBox="1"/>
          <p:nvPr/>
        </p:nvSpPr>
        <p:spPr>
          <a:xfrm>
            <a:off x="2487579" y="620688"/>
            <a:ext cx="7265161" cy="347674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>
              <a:spcAft>
                <a:spcPts val="300"/>
              </a:spcAft>
              <a:buSzPct val="80000"/>
            </a:pPr>
            <a:r>
              <a:rPr lang="en-US" altLang="ko-KR" sz="20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1D1D1B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+mj-cs"/>
              </a:rPr>
              <a:t>4. </a:t>
            </a:r>
            <a:r>
              <a:rPr lang="ko-KR" altLang="en-US" sz="20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1D1D1B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+mj-cs"/>
              </a:rPr>
              <a:t>개 발 내 용</a:t>
            </a:r>
            <a:endParaRPr lang="en-US" altLang="ko-KR" sz="20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1D1D1B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  <a:cs typeface="+mj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E8DD94D-1CCB-4D06-8EA0-BC48865EDD81}"/>
              </a:ext>
            </a:extLst>
          </p:cNvPr>
          <p:cNvSpPr txBox="1"/>
          <p:nvPr/>
        </p:nvSpPr>
        <p:spPr>
          <a:xfrm>
            <a:off x="2239562" y="1188486"/>
            <a:ext cx="7672863" cy="224291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>
              <a:spcAft>
                <a:spcPts val="300"/>
              </a:spcAft>
              <a:buSzPct val="80000"/>
            </a:pPr>
            <a:r>
              <a:rPr lang="en-US" altLang="ko-KR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E4D5E"/>
                </a:solidFill>
                <a:latin typeface="나눔스퀘어" panose="020B0600000101010101" pitchFamily="50" charset="-127"/>
                <a:ea typeface="나눔스퀘어" panose="020B0600000101010101" pitchFamily="50" charset="-127"/>
                <a:cs typeface="+mj-cs"/>
              </a:rPr>
              <a:t>2</a:t>
            </a:r>
            <a:r>
              <a:rPr lang="ko-KR" altLang="en-US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E4D5E"/>
                </a:solidFill>
                <a:latin typeface="나눔스퀘어" panose="020B0600000101010101" pitchFamily="50" charset="-127"/>
                <a:ea typeface="나눔스퀘어" panose="020B0600000101010101" pitchFamily="50" charset="-127"/>
                <a:cs typeface="+mj-cs"/>
              </a:rPr>
              <a:t>차년도 </a:t>
            </a:r>
            <a:r>
              <a:rPr lang="en-US" altLang="ko-KR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E4D5E"/>
                </a:solidFill>
                <a:latin typeface="나눔스퀘어" panose="020B0600000101010101" pitchFamily="50" charset="-127"/>
                <a:ea typeface="나눔스퀘어" panose="020B0600000101010101" pitchFamily="50" charset="-127"/>
                <a:cs typeface="+mj-cs"/>
              </a:rPr>
              <a:t>– </a:t>
            </a:r>
            <a:r>
              <a:rPr lang="ko-KR" altLang="en-US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E4D5E"/>
                </a:solidFill>
                <a:latin typeface="나눔스퀘어" panose="020B0600000101010101" pitchFamily="50" charset="-127"/>
                <a:ea typeface="나눔스퀘어" panose="020B0600000101010101" pitchFamily="50" charset="-127"/>
                <a:cs typeface="+mj-cs"/>
              </a:rPr>
              <a:t>소프트웨어 구성</a:t>
            </a:r>
            <a:endParaRPr lang="en-US" altLang="ko-KR" sz="12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4E4D5E"/>
              </a:solidFill>
              <a:latin typeface="나눔스퀘어" panose="020B0600000101010101" pitchFamily="50" charset="-127"/>
              <a:ea typeface="나눔스퀘어" panose="020B0600000101010101" pitchFamily="50" charset="-127"/>
              <a:cs typeface="+mj-cs"/>
            </a:endParaRPr>
          </a:p>
        </p:txBody>
      </p:sp>
      <p:cxnSp>
        <p:nvCxnSpPr>
          <p:cNvPr id="36" name="직선 연결선 35">
            <a:extLst>
              <a:ext uri="{FF2B5EF4-FFF2-40B4-BE49-F238E27FC236}">
                <a16:creationId xmlns:a16="http://schemas.microsoft.com/office/drawing/2014/main" id="{49180831-4FBD-452C-8AAF-FA7DF672CB04}"/>
              </a:ext>
            </a:extLst>
          </p:cNvPr>
          <p:cNvCxnSpPr>
            <a:cxnSpLocks/>
          </p:cNvCxnSpPr>
          <p:nvPr/>
        </p:nvCxnSpPr>
        <p:spPr>
          <a:xfrm>
            <a:off x="4827081" y="1054880"/>
            <a:ext cx="2585047" cy="0"/>
          </a:xfrm>
          <a:prstGeom prst="line">
            <a:avLst/>
          </a:prstGeom>
          <a:ln w="2857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663C5E38-C775-4F75-96AF-6E988961FE13}"/>
              </a:ext>
            </a:extLst>
          </p:cNvPr>
          <p:cNvSpPr txBox="1"/>
          <p:nvPr/>
        </p:nvSpPr>
        <p:spPr>
          <a:xfrm>
            <a:off x="7022646" y="4941169"/>
            <a:ext cx="38789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소프트웨어 설계 및 제작 완료</a:t>
            </a:r>
            <a:endParaRPr lang="en-US" altLang="ko-KR" sz="2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F3DAA5F-78A2-4A2E-9E67-4B9A4D650309}"/>
              </a:ext>
            </a:extLst>
          </p:cNvPr>
          <p:cNvSpPr txBox="1"/>
          <p:nvPr/>
        </p:nvSpPr>
        <p:spPr>
          <a:xfrm>
            <a:off x="4600696" y="4273352"/>
            <a:ext cx="21602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Flow</a:t>
            </a:r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</a:t>
            </a:r>
            <a:r>
              <a:rPr lang="en-US" altLang="ko-KR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Chart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44A2035B-EA36-473C-8B08-DF79C42CC9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1727" y="1499975"/>
            <a:ext cx="2500918" cy="2773376"/>
          </a:xfrm>
          <a:prstGeom prst="rect">
            <a:avLst/>
          </a:prstGeom>
          <a:ln>
            <a:solidFill>
              <a:srgbClr val="1D1D1B"/>
            </a:solidFill>
          </a:ln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D647FDB-C508-46CC-B513-776E7104CBBF}"/>
              </a:ext>
            </a:extLst>
          </p:cNvPr>
          <p:cNvSpPr txBox="1"/>
          <p:nvPr/>
        </p:nvSpPr>
        <p:spPr>
          <a:xfrm>
            <a:off x="7822509" y="4273352"/>
            <a:ext cx="21602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신호 출력 순서</a:t>
            </a:r>
            <a:endParaRPr lang="en-US" altLang="ko-KR" sz="1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7F01EF73-7700-4279-8076-2ECA1B40B7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3473" y="1496505"/>
            <a:ext cx="3060385" cy="277337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FB214B1B-68DC-4369-8EBF-D8D35D4871ED}"/>
              </a:ext>
            </a:extLst>
          </p:cNvPr>
          <p:cNvSpPr txBox="1"/>
          <p:nvPr/>
        </p:nvSpPr>
        <p:spPr>
          <a:xfrm>
            <a:off x="1793544" y="4273352"/>
            <a:ext cx="21602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과속 검출 방법</a:t>
            </a:r>
            <a:endParaRPr lang="en-US" altLang="ko-KR" sz="1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EB1CB30B-BF34-463F-A8F5-FC0EF845C5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41144" y="1496505"/>
            <a:ext cx="3682373" cy="2773373"/>
          </a:xfrm>
          <a:prstGeom prst="rect">
            <a:avLst/>
          </a:prstGeom>
          <a:ln>
            <a:solidFill>
              <a:srgbClr val="1D1D1B"/>
            </a:solidFill>
          </a:ln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B904F8F3-A332-4620-9A25-7D67DD50BF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46669" y="1484784"/>
            <a:ext cx="3682373" cy="2780994"/>
          </a:xfrm>
          <a:prstGeom prst="rect">
            <a:avLst/>
          </a:prstGeom>
          <a:ln>
            <a:solidFill>
              <a:srgbClr val="1D1D1B"/>
            </a:solidFill>
          </a:ln>
        </p:spPr>
      </p:pic>
      <p:pic>
        <p:nvPicPr>
          <p:cNvPr id="18" name="Picture 6">
            <a:extLst>
              <a:ext uri="{FF2B5EF4-FFF2-40B4-BE49-F238E27FC236}">
                <a16:creationId xmlns:a16="http://schemas.microsoft.com/office/drawing/2014/main" id="{9F5F1863-7971-4DCF-8C1A-98F904BB861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43472" y="4653137"/>
            <a:ext cx="2375916" cy="1619885"/>
          </a:xfrm>
          <a:prstGeom prst="rect">
            <a:avLst/>
          </a:prstGeom>
          <a:noFill/>
          <a:ln>
            <a:solidFill>
              <a:srgbClr val="1D1D1B"/>
            </a:solidFill>
          </a:ln>
          <a:effectLst/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E2BDB17D-0DD6-404B-8E73-187A89257153}"/>
              </a:ext>
            </a:extLst>
          </p:cNvPr>
          <p:cNvSpPr txBox="1"/>
          <p:nvPr/>
        </p:nvSpPr>
        <p:spPr>
          <a:xfrm>
            <a:off x="1549813" y="6251633"/>
            <a:ext cx="21602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 err="1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제어반</a:t>
            </a:r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설계 완료</a:t>
            </a:r>
            <a:endParaRPr lang="en-US" altLang="ko-KR" sz="1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6808D276-F79D-478E-B993-AC4B0D5B5086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4536"/>
          <a:stretch/>
        </p:blipFill>
        <p:spPr>
          <a:xfrm>
            <a:off x="4521727" y="5502746"/>
            <a:ext cx="6259338" cy="753822"/>
          </a:xfrm>
          <a:prstGeom prst="rect">
            <a:avLst/>
          </a:prstGeom>
          <a:ln>
            <a:solidFill>
              <a:srgbClr val="1D1D1B"/>
            </a:solidFill>
          </a:ln>
        </p:spPr>
      </p:pic>
      <p:sp>
        <p:nvSpPr>
          <p:cNvPr id="21" name="직사각형 20">
            <a:extLst>
              <a:ext uri="{FF2B5EF4-FFF2-40B4-BE49-F238E27FC236}">
                <a16:creationId xmlns:a16="http://schemas.microsoft.com/office/drawing/2014/main" id="{B28CD3B5-CD44-412F-A810-FC48C4904F59}"/>
              </a:ext>
            </a:extLst>
          </p:cNvPr>
          <p:cNvSpPr/>
          <p:nvPr/>
        </p:nvSpPr>
        <p:spPr>
          <a:xfrm>
            <a:off x="9496114" y="5463078"/>
            <a:ext cx="622875" cy="788554"/>
          </a:xfrm>
          <a:prstGeom prst="rect">
            <a:avLst/>
          </a:prstGeom>
          <a:noFill/>
          <a:ln>
            <a:solidFill>
              <a:srgbClr val="DE2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제목 1">
            <a:extLst>
              <a:ext uri="{FF2B5EF4-FFF2-40B4-BE49-F238E27FC236}">
                <a16:creationId xmlns:a16="http://schemas.microsoft.com/office/drawing/2014/main" id="{376DFD85-DBF8-4BCB-9C8D-CFE0E57680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026" y="116632"/>
            <a:ext cx="2736751" cy="431800"/>
          </a:xfrm>
        </p:spPr>
        <p:txBody>
          <a:bodyPr/>
          <a:lstStyle/>
          <a:p>
            <a:r>
              <a:rPr lang="ko-KR" altLang="en-US" dirty="0"/>
              <a:t>㈜서광 기술개발 지원사업</a:t>
            </a:r>
          </a:p>
        </p:txBody>
      </p:sp>
    </p:spTree>
    <p:extLst>
      <p:ext uri="{BB962C8B-B14F-4D97-AF65-F5344CB8AC3E}">
        <p14:creationId xmlns:p14="http://schemas.microsoft.com/office/powerpoint/2010/main" val="2504644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2" grpId="0"/>
      <p:bldP spid="2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직선 연결선 33">
            <a:extLst>
              <a:ext uri="{FF2B5EF4-FFF2-40B4-BE49-F238E27FC236}">
                <a16:creationId xmlns:a16="http://schemas.microsoft.com/office/drawing/2014/main" id="{555B6C4C-A34B-4081-9CD5-A3B41ED8D264}"/>
              </a:ext>
            </a:extLst>
          </p:cNvPr>
          <p:cNvCxnSpPr>
            <a:cxnSpLocks/>
          </p:cNvCxnSpPr>
          <p:nvPr/>
        </p:nvCxnSpPr>
        <p:spPr>
          <a:xfrm>
            <a:off x="1343026" y="620713"/>
            <a:ext cx="81915" cy="0"/>
          </a:xfrm>
          <a:prstGeom prst="line">
            <a:avLst/>
          </a:prstGeom>
          <a:ln w="25400">
            <a:solidFill>
              <a:srgbClr val="DA50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ACD20ECB-6036-4811-942E-70A693D16444}"/>
              </a:ext>
            </a:extLst>
          </p:cNvPr>
          <p:cNvSpPr txBox="1"/>
          <p:nvPr/>
        </p:nvSpPr>
        <p:spPr>
          <a:xfrm>
            <a:off x="2487579" y="620688"/>
            <a:ext cx="7265161" cy="347674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>
              <a:spcAft>
                <a:spcPts val="300"/>
              </a:spcAft>
              <a:buSzPct val="80000"/>
            </a:pPr>
            <a:r>
              <a:rPr lang="en-US" altLang="ko-KR" sz="20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1D1D1B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+mj-cs"/>
              </a:rPr>
              <a:t>4. </a:t>
            </a:r>
            <a:r>
              <a:rPr lang="ko-KR" altLang="en-US" sz="20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1D1D1B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+mj-cs"/>
              </a:rPr>
              <a:t>개 발 내 용</a:t>
            </a:r>
            <a:endParaRPr lang="en-US" altLang="ko-KR" sz="20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1D1D1B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  <a:cs typeface="+mj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E8DD94D-1CCB-4D06-8EA0-BC48865EDD81}"/>
              </a:ext>
            </a:extLst>
          </p:cNvPr>
          <p:cNvSpPr txBox="1"/>
          <p:nvPr/>
        </p:nvSpPr>
        <p:spPr>
          <a:xfrm>
            <a:off x="2239562" y="1188486"/>
            <a:ext cx="7672863" cy="224291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>
              <a:spcAft>
                <a:spcPts val="300"/>
              </a:spcAft>
              <a:buSzPct val="80000"/>
            </a:pPr>
            <a:r>
              <a:rPr lang="en-US" altLang="ko-KR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E4D5E"/>
                </a:solidFill>
                <a:latin typeface="나눔스퀘어" panose="020B0600000101010101" pitchFamily="50" charset="-127"/>
                <a:ea typeface="나눔스퀘어" panose="020B0600000101010101" pitchFamily="50" charset="-127"/>
                <a:cs typeface="+mj-cs"/>
              </a:rPr>
              <a:t>2</a:t>
            </a:r>
            <a:r>
              <a:rPr lang="ko-KR" altLang="en-US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E4D5E"/>
                </a:solidFill>
                <a:latin typeface="나눔스퀘어" panose="020B0600000101010101" pitchFamily="50" charset="-127"/>
                <a:ea typeface="나눔스퀘어" panose="020B0600000101010101" pitchFamily="50" charset="-127"/>
                <a:cs typeface="+mj-cs"/>
              </a:rPr>
              <a:t>차년도 </a:t>
            </a:r>
            <a:r>
              <a:rPr lang="en-US" altLang="ko-KR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E4D5E"/>
                </a:solidFill>
                <a:latin typeface="나눔스퀘어" panose="020B0600000101010101" pitchFamily="50" charset="-127"/>
                <a:ea typeface="나눔스퀘어" panose="020B0600000101010101" pitchFamily="50" charset="-127"/>
                <a:cs typeface="+mj-cs"/>
              </a:rPr>
              <a:t>– </a:t>
            </a:r>
            <a:r>
              <a:rPr lang="ko-KR" altLang="en-US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E4D5E"/>
                </a:solidFill>
                <a:latin typeface="나눔스퀘어" panose="020B0600000101010101" pitchFamily="50" charset="-127"/>
                <a:ea typeface="나눔스퀘어" panose="020B0600000101010101" pitchFamily="50" charset="-127"/>
                <a:cs typeface="+mj-cs"/>
              </a:rPr>
              <a:t>테스트 진행</a:t>
            </a:r>
            <a:endParaRPr lang="en-US" altLang="ko-KR" sz="12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4E4D5E"/>
              </a:solidFill>
              <a:latin typeface="나눔스퀘어" panose="020B0600000101010101" pitchFamily="50" charset="-127"/>
              <a:ea typeface="나눔스퀘어" panose="020B0600000101010101" pitchFamily="50" charset="-127"/>
              <a:cs typeface="+mj-cs"/>
            </a:endParaRPr>
          </a:p>
        </p:txBody>
      </p:sp>
      <p:cxnSp>
        <p:nvCxnSpPr>
          <p:cNvPr id="36" name="직선 연결선 35">
            <a:extLst>
              <a:ext uri="{FF2B5EF4-FFF2-40B4-BE49-F238E27FC236}">
                <a16:creationId xmlns:a16="http://schemas.microsoft.com/office/drawing/2014/main" id="{49180831-4FBD-452C-8AAF-FA7DF672CB04}"/>
              </a:ext>
            </a:extLst>
          </p:cNvPr>
          <p:cNvCxnSpPr>
            <a:cxnSpLocks/>
          </p:cNvCxnSpPr>
          <p:nvPr/>
        </p:nvCxnSpPr>
        <p:spPr>
          <a:xfrm>
            <a:off x="4827081" y="1054880"/>
            <a:ext cx="2585047" cy="0"/>
          </a:xfrm>
          <a:prstGeom prst="line">
            <a:avLst/>
          </a:prstGeom>
          <a:ln w="2857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663C5E38-C775-4F75-96AF-6E988961FE13}"/>
              </a:ext>
            </a:extLst>
          </p:cNvPr>
          <p:cNvSpPr txBox="1"/>
          <p:nvPr/>
        </p:nvSpPr>
        <p:spPr>
          <a:xfrm>
            <a:off x="7176121" y="6207696"/>
            <a:ext cx="38789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안전성 시험 테스트 완료</a:t>
            </a:r>
            <a:endParaRPr lang="en-US" altLang="ko-KR" sz="2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F3DAA5F-78A2-4A2E-9E67-4B9A4D650309}"/>
              </a:ext>
            </a:extLst>
          </p:cNvPr>
          <p:cNvSpPr txBox="1"/>
          <p:nvPr/>
        </p:nvSpPr>
        <p:spPr>
          <a:xfrm>
            <a:off x="4815360" y="3558176"/>
            <a:ext cx="21602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전기전자 제어시스템 설치</a:t>
            </a:r>
            <a:endParaRPr lang="en-US" altLang="ko-KR" sz="1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B214B1B-68DC-4369-8EBF-D8D35D4871ED}"/>
              </a:ext>
            </a:extLst>
          </p:cNvPr>
          <p:cNvSpPr txBox="1"/>
          <p:nvPr/>
        </p:nvSpPr>
        <p:spPr>
          <a:xfrm>
            <a:off x="1400371" y="3571996"/>
            <a:ext cx="26485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테스트 타워</a:t>
            </a:r>
            <a:endParaRPr lang="en-US" altLang="ko-KR" sz="1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2BDB17D-0DD6-404B-8E73-187A89257153}"/>
              </a:ext>
            </a:extLst>
          </p:cNvPr>
          <p:cNvSpPr txBox="1"/>
          <p:nvPr/>
        </p:nvSpPr>
        <p:spPr>
          <a:xfrm>
            <a:off x="1375465" y="6525345"/>
            <a:ext cx="26485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최대부하 </a:t>
            </a:r>
            <a:r>
              <a:rPr lang="en-US" altLang="ko-KR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6000kg</a:t>
            </a: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F31202DA-DC75-4AE1-B39E-75F85DEB28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7488" y="1499976"/>
            <a:ext cx="2592290" cy="2073041"/>
          </a:xfrm>
          <a:prstGeom prst="rect">
            <a:avLst/>
          </a:prstGeom>
          <a:ln>
            <a:solidFill>
              <a:srgbClr val="1D1D1B"/>
            </a:solidFill>
          </a:ln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411ED85A-3A10-4B81-8498-FE082E2439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16958" y="1484784"/>
            <a:ext cx="2731170" cy="2091310"/>
          </a:xfrm>
          <a:prstGeom prst="rect">
            <a:avLst/>
          </a:prstGeom>
          <a:ln>
            <a:solidFill>
              <a:srgbClr val="1D1D1B"/>
            </a:solidFill>
          </a:ln>
        </p:spPr>
      </p:pic>
      <p:pic>
        <p:nvPicPr>
          <p:cNvPr id="20" name="Picture 2">
            <a:extLst>
              <a:ext uri="{FF2B5EF4-FFF2-40B4-BE49-F238E27FC236}">
                <a16:creationId xmlns:a16="http://schemas.microsoft.com/office/drawing/2014/main" id="{FD80178F-5EB4-45FD-8D67-F2165E104C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65140" y="1484784"/>
            <a:ext cx="2851340" cy="2091310"/>
          </a:xfrm>
          <a:prstGeom prst="rect">
            <a:avLst/>
          </a:prstGeom>
          <a:noFill/>
          <a:ln>
            <a:solidFill>
              <a:srgbClr val="1D1D1B"/>
            </a:solidFill>
          </a:ln>
          <a:effectLst/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BBADEA14-06A6-47F6-A2D9-5C10630D09A5}"/>
              </a:ext>
            </a:extLst>
          </p:cNvPr>
          <p:cNvSpPr txBox="1"/>
          <p:nvPr/>
        </p:nvSpPr>
        <p:spPr>
          <a:xfrm>
            <a:off x="8018702" y="3569211"/>
            <a:ext cx="20081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 err="1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과속역행방지장치</a:t>
            </a:r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설치</a:t>
            </a:r>
            <a:endParaRPr lang="en-US" altLang="ko-KR" sz="1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6AAA134-4C64-46D6-BF39-68A3816C103E}"/>
              </a:ext>
            </a:extLst>
          </p:cNvPr>
          <p:cNvSpPr txBox="1"/>
          <p:nvPr/>
        </p:nvSpPr>
        <p:spPr>
          <a:xfrm>
            <a:off x="4820229" y="6543638"/>
            <a:ext cx="21602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테스트 진행</a:t>
            </a:r>
            <a:endParaRPr lang="en-US" altLang="ko-KR" sz="1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pic>
        <p:nvPicPr>
          <p:cNvPr id="24" name="그림 23">
            <a:extLst>
              <a:ext uri="{FF2B5EF4-FFF2-40B4-BE49-F238E27FC236}">
                <a16:creationId xmlns:a16="http://schemas.microsoft.com/office/drawing/2014/main" id="{9736F168-D568-4A65-97F3-8FD9239D2B0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11824" y="3876987"/>
            <a:ext cx="2731170" cy="2684196"/>
          </a:xfrm>
          <a:prstGeom prst="rect">
            <a:avLst/>
          </a:prstGeom>
          <a:ln>
            <a:solidFill>
              <a:srgbClr val="1D1D1B"/>
            </a:solidFill>
          </a:ln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A8690DFC-0E97-4F9C-B43F-3EDDDF87D9F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87488" y="3858202"/>
            <a:ext cx="2592289" cy="2702982"/>
          </a:xfrm>
          <a:prstGeom prst="rect">
            <a:avLst/>
          </a:prstGeom>
          <a:ln>
            <a:solidFill>
              <a:srgbClr val="1D1D1B"/>
            </a:solidFill>
          </a:ln>
        </p:spPr>
      </p:pic>
      <p:pic>
        <p:nvPicPr>
          <p:cNvPr id="28" name="Picture 4">
            <a:extLst>
              <a:ext uri="{FF2B5EF4-FFF2-40B4-BE49-F238E27FC236}">
                <a16:creationId xmlns:a16="http://schemas.microsoft.com/office/drawing/2014/main" id="{ED8C7B67-FC78-40EF-9232-9B3EC20502F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76734" y="3861048"/>
            <a:ext cx="2839746" cy="2070494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0C028527-4CB5-40C7-971E-AB190CEBD3AE}"/>
              </a:ext>
            </a:extLst>
          </p:cNvPr>
          <p:cNvSpPr txBox="1"/>
          <p:nvPr/>
        </p:nvSpPr>
        <p:spPr>
          <a:xfrm>
            <a:off x="7910690" y="5922884"/>
            <a:ext cx="21602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데이터 분석</a:t>
            </a:r>
            <a:endParaRPr lang="en-US" altLang="ko-KR" sz="1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31" name="제목 1">
            <a:extLst>
              <a:ext uri="{FF2B5EF4-FFF2-40B4-BE49-F238E27FC236}">
                <a16:creationId xmlns:a16="http://schemas.microsoft.com/office/drawing/2014/main" id="{2ABA0F05-16D1-4AE8-A8F8-703B86AC5C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026" y="116632"/>
            <a:ext cx="2736751" cy="431800"/>
          </a:xfrm>
        </p:spPr>
        <p:txBody>
          <a:bodyPr/>
          <a:lstStyle/>
          <a:p>
            <a:r>
              <a:rPr lang="ko-KR" altLang="en-US" dirty="0"/>
              <a:t>㈜서광 기술개발 지원사업</a:t>
            </a:r>
          </a:p>
        </p:txBody>
      </p:sp>
    </p:spTree>
    <p:extLst>
      <p:ext uri="{BB962C8B-B14F-4D97-AF65-F5344CB8AC3E}">
        <p14:creationId xmlns:p14="http://schemas.microsoft.com/office/powerpoint/2010/main" val="967337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19" grpId="0"/>
      <p:bldP spid="16" grpId="0"/>
      <p:bldP spid="22" grpId="0"/>
      <p:bldP spid="21" grpId="0"/>
      <p:bldP spid="23" grpId="0"/>
      <p:bldP spid="3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직선 연결선 33">
            <a:extLst>
              <a:ext uri="{FF2B5EF4-FFF2-40B4-BE49-F238E27FC236}">
                <a16:creationId xmlns:a16="http://schemas.microsoft.com/office/drawing/2014/main" id="{555B6C4C-A34B-4081-9CD5-A3B41ED8D264}"/>
              </a:ext>
            </a:extLst>
          </p:cNvPr>
          <p:cNvCxnSpPr>
            <a:cxnSpLocks/>
          </p:cNvCxnSpPr>
          <p:nvPr/>
        </p:nvCxnSpPr>
        <p:spPr>
          <a:xfrm>
            <a:off x="1343026" y="620713"/>
            <a:ext cx="81915" cy="0"/>
          </a:xfrm>
          <a:prstGeom prst="line">
            <a:avLst/>
          </a:prstGeom>
          <a:ln w="25400">
            <a:solidFill>
              <a:srgbClr val="DA50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ACD20ECB-6036-4811-942E-70A693D16444}"/>
              </a:ext>
            </a:extLst>
          </p:cNvPr>
          <p:cNvSpPr txBox="1"/>
          <p:nvPr/>
        </p:nvSpPr>
        <p:spPr>
          <a:xfrm>
            <a:off x="2487579" y="620688"/>
            <a:ext cx="7265161" cy="347674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>
              <a:spcAft>
                <a:spcPts val="300"/>
              </a:spcAft>
              <a:buSzPct val="80000"/>
            </a:pPr>
            <a:r>
              <a:rPr lang="en-US" altLang="ko-KR" sz="20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1D1D1B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+mj-cs"/>
              </a:rPr>
              <a:t>4. </a:t>
            </a:r>
            <a:r>
              <a:rPr lang="ko-KR" altLang="en-US" sz="20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1D1D1B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+mj-cs"/>
              </a:rPr>
              <a:t>개 발 내 용</a:t>
            </a:r>
            <a:endParaRPr lang="en-US" altLang="ko-KR" sz="20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1D1D1B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  <a:cs typeface="+mj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E8DD94D-1CCB-4D06-8EA0-BC48865EDD81}"/>
              </a:ext>
            </a:extLst>
          </p:cNvPr>
          <p:cNvSpPr txBox="1"/>
          <p:nvPr/>
        </p:nvSpPr>
        <p:spPr>
          <a:xfrm>
            <a:off x="2239562" y="1188486"/>
            <a:ext cx="7672863" cy="224291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>
              <a:spcAft>
                <a:spcPts val="300"/>
              </a:spcAft>
              <a:buSzPct val="80000"/>
            </a:pPr>
            <a:r>
              <a:rPr lang="en-US" altLang="ko-KR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E4D5E"/>
                </a:solidFill>
                <a:latin typeface="나눔스퀘어" panose="020B0600000101010101" pitchFamily="50" charset="-127"/>
                <a:ea typeface="나눔스퀘어" panose="020B0600000101010101" pitchFamily="50" charset="-127"/>
                <a:cs typeface="+mj-cs"/>
              </a:rPr>
              <a:t>2</a:t>
            </a:r>
            <a:r>
              <a:rPr lang="ko-KR" altLang="en-US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E4D5E"/>
                </a:solidFill>
                <a:latin typeface="나눔스퀘어" panose="020B0600000101010101" pitchFamily="50" charset="-127"/>
                <a:ea typeface="나눔스퀘어" panose="020B0600000101010101" pitchFamily="50" charset="-127"/>
                <a:cs typeface="+mj-cs"/>
              </a:rPr>
              <a:t>차년도 </a:t>
            </a:r>
            <a:r>
              <a:rPr lang="en-US" altLang="ko-KR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E4D5E"/>
                </a:solidFill>
                <a:latin typeface="나눔스퀘어" panose="020B0600000101010101" pitchFamily="50" charset="-127"/>
                <a:ea typeface="나눔스퀘어" panose="020B0600000101010101" pitchFamily="50" charset="-127"/>
                <a:cs typeface="+mj-cs"/>
              </a:rPr>
              <a:t>– </a:t>
            </a:r>
            <a:r>
              <a:rPr lang="ko-KR" altLang="en-US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E4D5E"/>
                </a:solidFill>
                <a:latin typeface="나눔스퀘어" panose="020B0600000101010101" pitchFamily="50" charset="-127"/>
                <a:ea typeface="나눔스퀘어" panose="020B0600000101010101" pitchFamily="50" charset="-127"/>
                <a:cs typeface="+mj-cs"/>
              </a:rPr>
              <a:t>테스트 진행 동영상</a:t>
            </a:r>
            <a:endParaRPr lang="en-US" altLang="ko-KR" sz="12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4E4D5E"/>
              </a:solidFill>
              <a:latin typeface="나눔스퀘어" panose="020B0600000101010101" pitchFamily="50" charset="-127"/>
              <a:ea typeface="나눔스퀘어" panose="020B0600000101010101" pitchFamily="50" charset="-127"/>
              <a:cs typeface="+mj-cs"/>
            </a:endParaRPr>
          </a:p>
        </p:txBody>
      </p:sp>
      <p:cxnSp>
        <p:nvCxnSpPr>
          <p:cNvPr id="36" name="직선 연결선 35">
            <a:extLst>
              <a:ext uri="{FF2B5EF4-FFF2-40B4-BE49-F238E27FC236}">
                <a16:creationId xmlns:a16="http://schemas.microsoft.com/office/drawing/2014/main" id="{49180831-4FBD-452C-8AAF-FA7DF672CB04}"/>
              </a:ext>
            </a:extLst>
          </p:cNvPr>
          <p:cNvCxnSpPr>
            <a:cxnSpLocks/>
          </p:cNvCxnSpPr>
          <p:nvPr/>
        </p:nvCxnSpPr>
        <p:spPr>
          <a:xfrm>
            <a:off x="4827081" y="1054880"/>
            <a:ext cx="2585047" cy="0"/>
          </a:xfrm>
          <a:prstGeom prst="line">
            <a:avLst/>
          </a:prstGeom>
          <a:ln w="2857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제목 1">
            <a:extLst>
              <a:ext uri="{FF2B5EF4-FFF2-40B4-BE49-F238E27FC236}">
                <a16:creationId xmlns:a16="http://schemas.microsoft.com/office/drawing/2014/main" id="{A7F1D42A-610C-4827-B1B3-53AC1516CF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026" y="116632"/>
            <a:ext cx="2736751" cy="431800"/>
          </a:xfrm>
        </p:spPr>
        <p:txBody>
          <a:bodyPr/>
          <a:lstStyle/>
          <a:p>
            <a:r>
              <a:rPr lang="ko-KR" altLang="en-US" dirty="0"/>
              <a:t>㈜서광 기술개발 지원사업</a:t>
            </a:r>
          </a:p>
        </p:txBody>
      </p:sp>
      <p:pic>
        <p:nvPicPr>
          <p:cNvPr id="3" name="과속역행 테스트 영상 1">
            <a:hlinkClick r:id="" action="ppaction://media"/>
            <a:extLst>
              <a:ext uri="{FF2B5EF4-FFF2-40B4-BE49-F238E27FC236}">
                <a16:creationId xmlns:a16="http://schemas.microsoft.com/office/drawing/2014/main" id="{4A4CC10F-2FB0-46BB-95CE-A4C1616495A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028825" y="1556792"/>
            <a:ext cx="813435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933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435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2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직선 연결선 33">
            <a:extLst>
              <a:ext uri="{FF2B5EF4-FFF2-40B4-BE49-F238E27FC236}">
                <a16:creationId xmlns:a16="http://schemas.microsoft.com/office/drawing/2014/main" id="{555B6C4C-A34B-4081-9CD5-A3B41ED8D264}"/>
              </a:ext>
            </a:extLst>
          </p:cNvPr>
          <p:cNvCxnSpPr>
            <a:cxnSpLocks/>
          </p:cNvCxnSpPr>
          <p:nvPr/>
        </p:nvCxnSpPr>
        <p:spPr>
          <a:xfrm>
            <a:off x="1343026" y="620713"/>
            <a:ext cx="81915" cy="0"/>
          </a:xfrm>
          <a:prstGeom prst="line">
            <a:avLst/>
          </a:prstGeom>
          <a:ln w="25400">
            <a:solidFill>
              <a:srgbClr val="DA50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ACD20ECB-6036-4811-942E-70A693D16444}"/>
              </a:ext>
            </a:extLst>
          </p:cNvPr>
          <p:cNvSpPr txBox="1"/>
          <p:nvPr/>
        </p:nvSpPr>
        <p:spPr>
          <a:xfrm>
            <a:off x="2487579" y="620688"/>
            <a:ext cx="7265161" cy="347674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>
              <a:spcAft>
                <a:spcPts val="300"/>
              </a:spcAft>
              <a:buSzPct val="80000"/>
            </a:pPr>
            <a:r>
              <a:rPr lang="en-US" altLang="ko-KR" sz="20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1D1D1B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+mj-cs"/>
              </a:rPr>
              <a:t>4. </a:t>
            </a:r>
            <a:r>
              <a:rPr lang="ko-KR" altLang="en-US" sz="20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1D1D1B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+mj-cs"/>
              </a:rPr>
              <a:t>개 발 내 용</a:t>
            </a:r>
            <a:endParaRPr lang="en-US" altLang="ko-KR" sz="20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1D1D1B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  <a:cs typeface="+mj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E8DD94D-1CCB-4D06-8EA0-BC48865EDD81}"/>
              </a:ext>
            </a:extLst>
          </p:cNvPr>
          <p:cNvSpPr txBox="1"/>
          <p:nvPr/>
        </p:nvSpPr>
        <p:spPr>
          <a:xfrm>
            <a:off x="2239562" y="1188486"/>
            <a:ext cx="7672863" cy="224291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>
              <a:spcAft>
                <a:spcPts val="300"/>
              </a:spcAft>
              <a:buSzPct val="80000"/>
            </a:pPr>
            <a:r>
              <a:rPr lang="en-US" altLang="ko-KR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E4D5E"/>
                </a:solidFill>
                <a:latin typeface="나눔스퀘어" panose="020B0600000101010101" pitchFamily="50" charset="-127"/>
                <a:ea typeface="나눔스퀘어" panose="020B0600000101010101" pitchFamily="50" charset="-127"/>
                <a:cs typeface="+mj-cs"/>
              </a:rPr>
              <a:t>2</a:t>
            </a:r>
            <a:r>
              <a:rPr lang="ko-KR" altLang="en-US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E4D5E"/>
                </a:solidFill>
                <a:latin typeface="나눔스퀘어" panose="020B0600000101010101" pitchFamily="50" charset="-127"/>
                <a:ea typeface="나눔스퀘어" panose="020B0600000101010101" pitchFamily="50" charset="-127"/>
                <a:cs typeface="+mj-cs"/>
              </a:rPr>
              <a:t>차년도 </a:t>
            </a:r>
            <a:r>
              <a:rPr lang="en-US" altLang="ko-KR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E4D5E"/>
                </a:solidFill>
                <a:latin typeface="나눔스퀘어" panose="020B0600000101010101" pitchFamily="50" charset="-127"/>
                <a:ea typeface="나눔스퀘어" panose="020B0600000101010101" pitchFamily="50" charset="-127"/>
                <a:cs typeface="+mj-cs"/>
              </a:rPr>
              <a:t>– </a:t>
            </a:r>
            <a:r>
              <a:rPr lang="ko-KR" altLang="en-US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E4D5E"/>
                </a:solidFill>
                <a:latin typeface="나눔스퀘어" panose="020B0600000101010101" pitchFamily="50" charset="-127"/>
                <a:ea typeface="나눔스퀘어" panose="020B0600000101010101" pitchFamily="50" charset="-127"/>
                <a:cs typeface="+mj-cs"/>
              </a:rPr>
              <a:t>테스트 결과</a:t>
            </a:r>
            <a:endParaRPr lang="en-US" altLang="ko-KR" sz="12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4E4D5E"/>
              </a:solidFill>
              <a:latin typeface="나눔스퀘어" panose="020B0600000101010101" pitchFamily="50" charset="-127"/>
              <a:ea typeface="나눔스퀘어" panose="020B0600000101010101" pitchFamily="50" charset="-127"/>
              <a:cs typeface="+mj-cs"/>
            </a:endParaRPr>
          </a:p>
        </p:txBody>
      </p:sp>
      <p:cxnSp>
        <p:nvCxnSpPr>
          <p:cNvPr id="36" name="직선 연결선 35">
            <a:extLst>
              <a:ext uri="{FF2B5EF4-FFF2-40B4-BE49-F238E27FC236}">
                <a16:creationId xmlns:a16="http://schemas.microsoft.com/office/drawing/2014/main" id="{49180831-4FBD-452C-8AAF-FA7DF672CB04}"/>
              </a:ext>
            </a:extLst>
          </p:cNvPr>
          <p:cNvCxnSpPr>
            <a:cxnSpLocks/>
          </p:cNvCxnSpPr>
          <p:nvPr/>
        </p:nvCxnSpPr>
        <p:spPr>
          <a:xfrm>
            <a:off x="4827081" y="1054880"/>
            <a:ext cx="2585047" cy="0"/>
          </a:xfrm>
          <a:prstGeom prst="line">
            <a:avLst/>
          </a:prstGeom>
          <a:ln w="2857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E2BDB17D-0DD6-404B-8E73-187A89257153}"/>
              </a:ext>
            </a:extLst>
          </p:cNvPr>
          <p:cNvSpPr txBox="1"/>
          <p:nvPr/>
        </p:nvSpPr>
        <p:spPr>
          <a:xfrm>
            <a:off x="1788078" y="4489376"/>
            <a:ext cx="21602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정지 감속도 측정</a:t>
            </a:r>
            <a:endParaRPr lang="en-US" altLang="ko-KR" sz="1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EB1D4FEC-28A9-4D86-AB48-43F3218693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8772" y="1510472"/>
            <a:ext cx="2798852" cy="2964185"/>
          </a:xfrm>
          <a:prstGeom prst="rect">
            <a:avLst/>
          </a:prstGeom>
          <a:ln>
            <a:solidFill>
              <a:srgbClr val="1D1D1B"/>
            </a:solidFill>
          </a:ln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9380B8F7-6A1C-4434-9FEB-E53F7E6716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7216" y="1510471"/>
            <a:ext cx="2798852" cy="2958700"/>
          </a:xfrm>
          <a:prstGeom prst="rect">
            <a:avLst/>
          </a:prstGeom>
          <a:ln>
            <a:solidFill>
              <a:srgbClr val="1D1D1B"/>
            </a:solidFill>
          </a:ln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51923DF6-A2A8-4A4A-BE1B-DE5B75104643}"/>
              </a:ext>
            </a:extLst>
          </p:cNvPr>
          <p:cNvSpPr txBox="1"/>
          <p:nvPr/>
        </p:nvSpPr>
        <p:spPr>
          <a:xfrm>
            <a:off x="5051321" y="4469172"/>
            <a:ext cx="21602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작동 개시 속도 측정</a:t>
            </a:r>
            <a:endParaRPr lang="en-US" altLang="ko-KR" sz="1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9762096A-E9D4-4960-A8D2-16E67BE8ED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05660" y="1510472"/>
            <a:ext cx="2798852" cy="2958699"/>
          </a:xfrm>
          <a:prstGeom prst="rect">
            <a:avLst/>
          </a:prstGeom>
          <a:ln>
            <a:solidFill>
              <a:srgbClr val="1D1D1B"/>
            </a:solidFill>
          </a:ln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9586CA8C-E2DE-4631-A7A6-B2761AA913D3}"/>
              </a:ext>
            </a:extLst>
          </p:cNvPr>
          <p:cNvSpPr txBox="1"/>
          <p:nvPr/>
        </p:nvSpPr>
        <p:spPr>
          <a:xfrm>
            <a:off x="8224966" y="4489375"/>
            <a:ext cx="21602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제동거리 측정</a:t>
            </a:r>
            <a:endParaRPr lang="en-US" altLang="ko-KR" sz="1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BFC69BE3-6B0A-4F84-A550-D684357AB6DE}"/>
                  </a:ext>
                </a:extLst>
              </p:cNvPr>
              <p:cNvSpPr txBox="1"/>
              <p:nvPr/>
            </p:nvSpPr>
            <p:spPr>
              <a:xfrm>
                <a:off x="1788078" y="4941170"/>
                <a:ext cx="2160240" cy="1028743"/>
              </a:xfrm>
              <a:prstGeom prst="rect">
                <a:avLst/>
              </a:prstGeom>
              <a:noFill/>
              <a:ln>
                <a:solidFill>
                  <a:srgbClr val="1D1D1B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altLang="ko-KR" sz="1400" dirty="0">
                    <a:ln>
                      <a:solidFill>
                        <a:schemeClr val="bg1">
                          <a:alpha val="0"/>
                        </a:schemeClr>
                      </a:solidFill>
                    </a:ln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1</a:t>
                </a:r>
                <a:r>
                  <a:rPr lang="ko-KR" altLang="en-US" sz="1400" dirty="0">
                    <a:ln>
                      <a:solidFill>
                        <a:schemeClr val="bg1">
                          <a:alpha val="0"/>
                        </a:schemeClr>
                      </a:solidFill>
                    </a:ln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차 </a:t>
                </a:r>
                <a:r>
                  <a:rPr lang="en-US" altLang="ko-KR" sz="1400" dirty="0">
                    <a:ln>
                      <a:solidFill>
                        <a:schemeClr val="bg1">
                          <a:alpha val="0"/>
                        </a:schemeClr>
                      </a:solidFill>
                    </a:ln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:   0.716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sz="1400" i="1">
                            <a:ln>
                              <a:solidFill>
                                <a:schemeClr val="bg1"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나눔스퀘어 Bold" panose="020B0600000101010101" pitchFamily="50" charset="-127"/>
                          </a:rPr>
                        </m:ctrlPr>
                      </m:sSupPr>
                      <m:e>
                        <m:r>
                          <a:rPr lang="en-US" altLang="ko-KR" sz="1400" i="1">
                            <a:ln>
                              <a:solidFill>
                                <a:schemeClr val="bg1"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나눔스퀘어 Bold" panose="020B0600000101010101" pitchFamily="50" charset="-127"/>
                          </a:rPr>
                          <m:t>𝑚</m:t>
                        </m:r>
                        <m:r>
                          <a:rPr lang="en-US" altLang="ko-KR" sz="1400" i="1">
                            <a:ln>
                              <a:solidFill>
                                <a:schemeClr val="bg1"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나눔스퀘어 Bold" panose="020B0600000101010101" pitchFamily="50" charset="-127"/>
                          </a:rPr>
                          <m:t>/</m:t>
                        </m:r>
                        <m:r>
                          <a:rPr lang="en-US" altLang="ko-KR" sz="1400" i="1">
                            <a:ln>
                              <a:solidFill>
                                <a:schemeClr val="bg1"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나눔스퀘어 Bold" panose="020B0600000101010101" pitchFamily="50" charset="-127"/>
                          </a:rPr>
                          <m:t>𝑠</m:t>
                        </m:r>
                      </m:e>
                      <m:sup>
                        <m:r>
                          <a:rPr lang="en-US" altLang="ko-KR" sz="1400" i="1">
                            <a:ln>
                              <a:solidFill>
                                <a:schemeClr val="bg1"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나눔스퀘어 Bold" panose="020B0600000101010101" pitchFamily="50" charset="-127"/>
                          </a:rPr>
                          <m:t>2</m:t>
                        </m:r>
                      </m:sup>
                    </m:sSup>
                  </m:oMath>
                </a14:m>
                <a:endParaRPr lang="en-US" altLang="ko-KR" sz="140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latin typeface="나눔스퀘어 Bold" panose="020B0600000101010101" pitchFamily="50" charset="-127"/>
                  <a:ea typeface="나눔스퀘어 Bold" panose="020B0600000101010101" pitchFamily="50" charset="-127"/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en-US" altLang="ko-KR" sz="1400" dirty="0">
                    <a:ln>
                      <a:solidFill>
                        <a:schemeClr val="bg1">
                          <a:alpha val="0"/>
                        </a:schemeClr>
                      </a:solidFill>
                    </a:ln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 2</a:t>
                </a:r>
                <a:r>
                  <a:rPr lang="ko-KR" altLang="en-US" sz="1400" dirty="0">
                    <a:ln>
                      <a:solidFill>
                        <a:schemeClr val="bg1">
                          <a:alpha val="0"/>
                        </a:schemeClr>
                      </a:solidFill>
                    </a:ln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차 </a:t>
                </a:r>
                <a:r>
                  <a:rPr lang="en-US" altLang="ko-KR" sz="1400" dirty="0">
                    <a:ln>
                      <a:solidFill>
                        <a:schemeClr val="bg1">
                          <a:alpha val="0"/>
                        </a:schemeClr>
                      </a:solidFill>
                    </a:ln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:   0.676</a:t>
                </a:r>
                <a:r>
                  <a:rPr lang="en-US" altLang="ko-KR" sz="1400" dirty="0">
                    <a:ln>
                      <a:solidFill>
                        <a:schemeClr val="bg1">
                          <a:alpha val="0"/>
                        </a:schemeClr>
                      </a:solidFill>
                    </a:ln>
                    <a:solidFill>
                      <a:schemeClr val="tx1">
                        <a:lumMod val="65000"/>
                        <a:lumOff val="35000"/>
                      </a:schemeClr>
                    </a:solidFill>
                    <a:ea typeface="나눔스퀘어 Bold" panose="020B0600000101010101" pitchFamily="50" charset="-127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sz="1400" i="1">
                            <a:ln>
                              <a:solidFill>
                                <a:schemeClr val="bg1"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나눔스퀘어 Bold" panose="020B0600000101010101" pitchFamily="50" charset="-127"/>
                          </a:rPr>
                        </m:ctrlPr>
                      </m:sSupPr>
                      <m:e>
                        <m:r>
                          <a:rPr lang="en-US" altLang="ko-KR" sz="1400" i="1">
                            <a:ln>
                              <a:solidFill>
                                <a:schemeClr val="bg1"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나눔스퀘어 Bold" panose="020B0600000101010101" pitchFamily="50" charset="-127"/>
                          </a:rPr>
                          <m:t>𝑚</m:t>
                        </m:r>
                        <m:r>
                          <a:rPr lang="en-US" altLang="ko-KR" sz="1400" i="1">
                            <a:ln>
                              <a:solidFill>
                                <a:schemeClr val="bg1"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나눔스퀘어 Bold" panose="020B0600000101010101" pitchFamily="50" charset="-127"/>
                          </a:rPr>
                          <m:t>/</m:t>
                        </m:r>
                        <m:r>
                          <a:rPr lang="en-US" altLang="ko-KR" sz="1400" i="1">
                            <a:ln>
                              <a:solidFill>
                                <a:schemeClr val="bg1"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나눔스퀘어 Bold" panose="020B0600000101010101" pitchFamily="50" charset="-127"/>
                          </a:rPr>
                          <m:t>𝑠</m:t>
                        </m:r>
                      </m:e>
                      <m:sup>
                        <m:r>
                          <a:rPr lang="en-US" altLang="ko-KR" sz="1400" i="1">
                            <a:ln>
                              <a:solidFill>
                                <a:schemeClr val="bg1"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나눔스퀘어 Bold" panose="020B0600000101010101" pitchFamily="50" charset="-127"/>
                          </a:rPr>
                          <m:t>2</m:t>
                        </m:r>
                      </m:sup>
                    </m:sSup>
                  </m:oMath>
                </a14:m>
                <a:endParaRPr lang="en-US" altLang="ko-KR" sz="140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latin typeface="나눔스퀘어 Bold" panose="020B0600000101010101" pitchFamily="50" charset="-127"/>
                  <a:ea typeface="나눔스퀘어 Bold" panose="020B0600000101010101" pitchFamily="50" charset="-127"/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en-US" altLang="ko-KR" sz="1400" dirty="0">
                    <a:ln>
                      <a:solidFill>
                        <a:schemeClr val="bg1">
                          <a:alpha val="0"/>
                        </a:schemeClr>
                      </a:solidFill>
                    </a:ln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 3</a:t>
                </a:r>
                <a:r>
                  <a:rPr lang="ko-KR" altLang="en-US" sz="1400" dirty="0">
                    <a:ln>
                      <a:solidFill>
                        <a:schemeClr val="bg1">
                          <a:alpha val="0"/>
                        </a:schemeClr>
                      </a:solidFill>
                    </a:ln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차 </a:t>
                </a:r>
                <a:r>
                  <a:rPr lang="en-US" altLang="ko-KR" sz="1400" dirty="0">
                    <a:ln>
                      <a:solidFill>
                        <a:schemeClr val="bg1">
                          <a:alpha val="0"/>
                        </a:schemeClr>
                      </a:solidFill>
                    </a:ln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:   0.736</a:t>
                </a:r>
                <a:r>
                  <a:rPr lang="en-US" altLang="ko-KR" sz="1400" dirty="0">
                    <a:ln>
                      <a:solidFill>
                        <a:schemeClr val="bg1">
                          <a:alpha val="0"/>
                        </a:schemeClr>
                      </a:solidFill>
                    </a:ln>
                    <a:solidFill>
                      <a:schemeClr val="tx1">
                        <a:lumMod val="65000"/>
                        <a:lumOff val="35000"/>
                      </a:schemeClr>
                    </a:solidFill>
                    <a:ea typeface="나눔스퀘어 Bold" panose="020B0600000101010101" pitchFamily="50" charset="-127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sz="1400" i="1">
                            <a:ln>
                              <a:solidFill>
                                <a:schemeClr val="bg1"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나눔스퀘어 Bold" panose="020B0600000101010101" pitchFamily="50" charset="-127"/>
                          </a:rPr>
                        </m:ctrlPr>
                      </m:sSupPr>
                      <m:e>
                        <m:r>
                          <a:rPr lang="en-US" altLang="ko-KR" sz="1400" i="1">
                            <a:ln>
                              <a:solidFill>
                                <a:schemeClr val="bg1"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나눔스퀘어 Bold" panose="020B0600000101010101" pitchFamily="50" charset="-127"/>
                          </a:rPr>
                          <m:t>𝑚</m:t>
                        </m:r>
                        <m:r>
                          <a:rPr lang="en-US" altLang="ko-KR" sz="1400" i="1">
                            <a:ln>
                              <a:solidFill>
                                <a:schemeClr val="bg1"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나눔스퀘어 Bold" panose="020B0600000101010101" pitchFamily="50" charset="-127"/>
                          </a:rPr>
                          <m:t>/</m:t>
                        </m:r>
                        <m:r>
                          <a:rPr lang="en-US" altLang="ko-KR" sz="1400" i="1">
                            <a:ln>
                              <a:solidFill>
                                <a:schemeClr val="bg1"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나눔스퀘어 Bold" panose="020B0600000101010101" pitchFamily="50" charset="-127"/>
                          </a:rPr>
                          <m:t>𝑠</m:t>
                        </m:r>
                      </m:e>
                      <m:sup>
                        <m:r>
                          <a:rPr lang="en-US" altLang="ko-KR" sz="1400" i="1">
                            <a:ln>
                              <a:solidFill>
                                <a:schemeClr val="bg1"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나눔스퀘어 Bold" panose="020B0600000101010101" pitchFamily="50" charset="-127"/>
                          </a:rPr>
                          <m:t>2</m:t>
                        </m:r>
                      </m:sup>
                    </m:sSup>
                  </m:oMath>
                </a14:m>
                <a:endParaRPr lang="en-US" altLang="ko-KR" sz="140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latin typeface="나눔스퀘어 Bold" panose="020B0600000101010101" pitchFamily="50" charset="-127"/>
                  <a:ea typeface="나눔스퀘어 Bold" panose="020B0600000101010101" pitchFamily="50" charset="-127"/>
                </a:endParaRPr>
              </a:p>
            </p:txBody>
          </p:sp>
        </mc:Choice>
        <mc:Fallback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BFC69BE3-6B0A-4F84-A550-D684357AB6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8078" y="4941170"/>
                <a:ext cx="2160240" cy="102874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solidFill>
                  <a:srgbClr val="1D1D1B"/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TextBox 39">
            <a:extLst>
              <a:ext uri="{FF2B5EF4-FFF2-40B4-BE49-F238E27FC236}">
                <a16:creationId xmlns:a16="http://schemas.microsoft.com/office/drawing/2014/main" id="{30A3C780-998E-4E57-8D2C-6E86CE013B15}"/>
              </a:ext>
            </a:extLst>
          </p:cNvPr>
          <p:cNvSpPr txBox="1"/>
          <p:nvPr/>
        </p:nvSpPr>
        <p:spPr>
          <a:xfrm>
            <a:off x="5051321" y="4941169"/>
            <a:ext cx="2160240" cy="1056379"/>
          </a:xfrm>
          <a:prstGeom prst="rect">
            <a:avLst/>
          </a:prstGeom>
          <a:noFill/>
          <a:ln>
            <a:solidFill>
              <a:srgbClr val="1D1D1B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1</a:t>
            </a:r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차 </a:t>
            </a:r>
            <a:r>
              <a:rPr lang="en-US" altLang="ko-KR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:   0.52m/s</a:t>
            </a:r>
          </a:p>
          <a:p>
            <a:pPr algn="ctr">
              <a:lnSpc>
                <a:spcPct val="150000"/>
              </a:lnSpc>
            </a:pPr>
            <a:r>
              <a:rPr lang="en-US" altLang="ko-KR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2</a:t>
            </a:r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차 </a:t>
            </a:r>
            <a:r>
              <a:rPr lang="en-US" altLang="ko-KR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:   0.52m/s</a:t>
            </a:r>
          </a:p>
          <a:p>
            <a:pPr algn="ctr">
              <a:lnSpc>
                <a:spcPct val="150000"/>
              </a:lnSpc>
            </a:pPr>
            <a:r>
              <a:rPr lang="en-US" altLang="ko-KR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3</a:t>
            </a:r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차 </a:t>
            </a:r>
            <a:r>
              <a:rPr lang="en-US" altLang="ko-KR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:   0.54m/s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32ED449-6F00-4281-AC3D-D9856EB641FD}"/>
              </a:ext>
            </a:extLst>
          </p:cNvPr>
          <p:cNvSpPr txBox="1"/>
          <p:nvPr/>
        </p:nvSpPr>
        <p:spPr>
          <a:xfrm>
            <a:off x="8224966" y="4941169"/>
            <a:ext cx="2160240" cy="1030731"/>
          </a:xfrm>
          <a:prstGeom prst="rect">
            <a:avLst/>
          </a:prstGeom>
          <a:noFill/>
          <a:ln>
            <a:solidFill>
              <a:srgbClr val="1D1D1B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1</a:t>
            </a:r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차 </a:t>
            </a:r>
            <a:r>
              <a:rPr lang="en-US" altLang="ko-KR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:   2.234m</a:t>
            </a:r>
          </a:p>
          <a:p>
            <a:pPr algn="ctr">
              <a:lnSpc>
                <a:spcPct val="150000"/>
              </a:lnSpc>
            </a:pPr>
            <a:r>
              <a:rPr lang="en-US" altLang="ko-KR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2</a:t>
            </a:r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차 </a:t>
            </a:r>
            <a:r>
              <a:rPr lang="en-US" altLang="ko-KR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:   1.173m</a:t>
            </a:r>
          </a:p>
          <a:p>
            <a:pPr algn="ctr">
              <a:lnSpc>
                <a:spcPct val="150000"/>
              </a:lnSpc>
            </a:pPr>
            <a:r>
              <a:rPr lang="en-US" altLang="ko-KR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3</a:t>
            </a:r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차 </a:t>
            </a:r>
            <a:r>
              <a:rPr lang="en-US" altLang="ko-KR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:   1.427m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C62AE3C5-8B3B-42A2-B5C1-2EEBFAE2C4F1}"/>
                  </a:ext>
                </a:extLst>
              </p:cNvPr>
              <p:cNvSpPr txBox="1"/>
              <p:nvPr/>
            </p:nvSpPr>
            <p:spPr>
              <a:xfrm>
                <a:off x="1797112" y="6113930"/>
                <a:ext cx="216024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o-KR" altLang="en-US" sz="1400" dirty="0">
                    <a:ln>
                      <a:solidFill>
                        <a:schemeClr val="bg1">
                          <a:alpha val="0"/>
                        </a:schemeClr>
                      </a:solidFill>
                    </a:ln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합격 기준 </a:t>
                </a:r>
                <a:r>
                  <a:rPr lang="en-US" altLang="ko-KR" sz="1400" dirty="0">
                    <a:ln>
                      <a:solidFill>
                        <a:schemeClr val="bg1">
                          <a:alpha val="0"/>
                        </a:schemeClr>
                      </a:solidFill>
                    </a:ln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: 1</a:t>
                </a:r>
                <a:r>
                  <a:rPr lang="en-US" altLang="ko-KR" sz="1400" dirty="0">
                    <a:ln>
                      <a:solidFill>
                        <a:schemeClr val="bg1">
                          <a:alpha val="0"/>
                        </a:schemeClr>
                      </a:solidFill>
                    </a:ln>
                    <a:solidFill>
                      <a:schemeClr val="tx1">
                        <a:lumMod val="65000"/>
                        <a:lumOff val="35000"/>
                      </a:schemeClr>
                    </a:solidFill>
                    <a:ea typeface="나눔스퀘어 Bold" panose="020B0600000101010101" pitchFamily="50" charset="-127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sz="1400" i="1">
                            <a:ln>
                              <a:solidFill>
                                <a:schemeClr val="bg1"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나눔스퀘어 Bold" panose="020B0600000101010101" pitchFamily="50" charset="-127"/>
                          </a:rPr>
                        </m:ctrlPr>
                      </m:sSupPr>
                      <m:e>
                        <m:r>
                          <a:rPr lang="en-US" altLang="ko-KR" sz="1400" i="1">
                            <a:ln>
                              <a:solidFill>
                                <a:schemeClr val="bg1"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나눔스퀘어 Bold" panose="020B0600000101010101" pitchFamily="50" charset="-127"/>
                          </a:rPr>
                          <m:t>𝑚</m:t>
                        </m:r>
                        <m:r>
                          <a:rPr lang="en-US" altLang="ko-KR" sz="1400" i="1">
                            <a:ln>
                              <a:solidFill>
                                <a:schemeClr val="bg1"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나눔스퀘어 Bold" panose="020B0600000101010101" pitchFamily="50" charset="-127"/>
                          </a:rPr>
                          <m:t>/</m:t>
                        </m:r>
                        <m:r>
                          <a:rPr lang="en-US" altLang="ko-KR" sz="1400" i="1">
                            <a:ln>
                              <a:solidFill>
                                <a:schemeClr val="bg1"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나눔스퀘어 Bold" panose="020B0600000101010101" pitchFamily="50" charset="-127"/>
                          </a:rPr>
                          <m:t>𝑠</m:t>
                        </m:r>
                      </m:e>
                      <m:sup>
                        <m:r>
                          <a:rPr lang="en-US" altLang="ko-KR" sz="1400" i="1">
                            <a:ln>
                              <a:solidFill>
                                <a:schemeClr val="bg1">
                                  <a:alpha val="0"/>
                                </a:schemeClr>
                              </a:solidFill>
                            </a:ln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나눔스퀘어 Bold" panose="020B0600000101010101" pitchFamily="50" charset="-127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ko-KR" sz="1400" dirty="0">
                    <a:ln>
                      <a:solidFill>
                        <a:schemeClr val="bg1">
                          <a:alpha val="0"/>
                        </a:schemeClr>
                      </a:solidFill>
                    </a:ln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 </a:t>
                </a:r>
                <a:r>
                  <a:rPr lang="ko-KR" altLang="en-US" sz="1400" dirty="0">
                    <a:ln>
                      <a:solidFill>
                        <a:schemeClr val="bg1">
                          <a:alpha val="0"/>
                        </a:schemeClr>
                      </a:solidFill>
                    </a:ln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이하</a:t>
                </a:r>
                <a:endParaRPr lang="en-US" altLang="ko-KR" sz="140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latin typeface="나눔스퀘어 Bold" panose="020B0600000101010101" pitchFamily="50" charset="-127"/>
                  <a:ea typeface="나눔스퀘어 Bold" panose="020B0600000101010101" pitchFamily="50" charset="-127"/>
                </a:endParaRPr>
              </a:p>
            </p:txBody>
          </p:sp>
        </mc:Choice>
        <mc:Fallback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C62AE3C5-8B3B-42A2-B5C1-2EEBFAE2C4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7112" y="6113930"/>
                <a:ext cx="2160240" cy="30777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TextBox 42">
            <a:extLst>
              <a:ext uri="{FF2B5EF4-FFF2-40B4-BE49-F238E27FC236}">
                <a16:creationId xmlns:a16="http://schemas.microsoft.com/office/drawing/2014/main" id="{3478CF88-AD91-4F1B-9B30-AB58B66811FE}"/>
              </a:ext>
            </a:extLst>
          </p:cNvPr>
          <p:cNvSpPr txBox="1"/>
          <p:nvPr/>
        </p:nvSpPr>
        <p:spPr>
          <a:xfrm>
            <a:off x="4709133" y="6113928"/>
            <a:ext cx="27988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합격 기준 </a:t>
            </a:r>
            <a:r>
              <a:rPr lang="en-US" altLang="ko-KR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: </a:t>
            </a:r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정격속도의 </a:t>
            </a:r>
            <a:r>
              <a:rPr lang="en-US" altLang="ko-KR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1.2</a:t>
            </a:r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배 이하</a:t>
            </a:r>
            <a:endParaRPr lang="en-US" altLang="ko-KR" sz="1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algn="ctr"/>
            <a:r>
              <a:rPr lang="en-US" altLang="ko-KR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         (0.6m/s </a:t>
            </a:r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이하</a:t>
            </a:r>
            <a:r>
              <a:rPr lang="en-US" altLang="ko-KR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)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B461877-15C9-4417-8F1C-6BDB1F0CA858}"/>
              </a:ext>
            </a:extLst>
          </p:cNvPr>
          <p:cNvSpPr txBox="1"/>
          <p:nvPr/>
        </p:nvSpPr>
        <p:spPr>
          <a:xfrm>
            <a:off x="8122959" y="6113929"/>
            <a:ext cx="23642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합격 기준 </a:t>
            </a:r>
            <a:r>
              <a:rPr lang="en-US" altLang="ko-KR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: 2.45m </a:t>
            </a:r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이하</a:t>
            </a:r>
            <a:endParaRPr lang="en-US" altLang="ko-KR" sz="1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FFA5C13F-2A86-4143-A620-1239F8C53FAE}"/>
              </a:ext>
            </a:extLst>
          </p:cNvPr>
          <p:cNvSpPr txBox="1"/>
          <p:nvPr/>
        </p:nvSpPr>
        <p:spPr>
          <a:xfrm>
            <a:off x="2351584" y="5229200"/>
            <a:ext cx="9638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합격 </a:t>
            </a:r>
            <a:r>
              <a:rPr lang="en-US" altLang="ko-KR" sz="28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!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D5679033-31E6-43A9-BDB6-71467F71C805}"/>
              </a:ext>
            </a:extLst>
          </p:cNvPr>
          <p:cNvSpPr txBox="1"/>
          <p:nvPr/>
        </p:nvSpPr>
        <p:spPr>
          <a:xfrm>
            <a:off x="5749940" y="5257091"/>
            <a:ext cx="9638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합격 </a:t>
            </a:r>
            <a:r>
              <a:rPr lang="en-US" altLang="ko-KR" sz="28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!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F67072ED-5BE4-4BDF-8F5F-EA7ADCE2AC5A}"/>
              </a:ext>
            </a:extLst>
          </p:cNvPr>
          <p:cNvSpPr txBox="1"/>
          <p:nvPr/>
        </p:nvSpPr>
        <p:spPr>
          <a:xfrm>
            <a:off x="8948143" y="5207747"/>
            <a:ext cx="9638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합격 </a:t>
            </a:r>
            <a:r>
              <a:rPr lang="en-US" altLang="ko-KR" sz="28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!</a:t>
            </a:r>
          </a:p>
        </p:txBody>
      </p:sp>
      <p:sp>
        <p:nvSpPr>
          <p:cNvPr id="50" name="제목 1">
            <a:extLst>
              <a:ext uri="{FF2B5EF4-FFF2-40B4-BE49-F238E27FC236}">
                <a16:creationId xmlns:a16="http://schemas.microsoft.com/office/drawing/2014/main" id="{6D8E25B5-3782-475F-9D66-37610A00E3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026" y="116632"/>
            <a:ext cx="2736751" cy="431800"/>
          </a:xfrm>
        </p:spPr>
        <p:txBody>
          <a:bodyPr/>
          <a:lstStyle/>
          <a:p>
            <a:r>
              <a:rPr lang="ko-KR" altLang="en-US" dirty="0"/>
              <a:t>㈜서광 기술개발 지원사업</a:t>
            </a:r>
          </a:p>
        </p:txBody>
      </p:sp>
    </p:spTree>
    <p:extLst>
      <p:ext uri="{BB962C8B-B14F-4D97-AF65-F5344CB8AC3E}">
        <p14:creationId xmlns:p14="http://schemas.microsoft.com/office/powerpoint/2010/main" val="4259405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37" grpId="0"/>
      <p:bldP spid="38" grpId="0"/>
      <p:bldP spid="39" grpId="0" animBg="1"/>
      <p:bldP spid="40" grpId="0" animBg="1"/>
      <p:bldP spid="41" grpId="0" animBg="1"/>
      <p:bldP spid="42" grpId="0"/>
      <p:bldP spid="43" grpId="0"/>
      <p:bldP spid="44" grpId="0"/>
      <p:bldP spid="45" grpId="0"/>
      <p:bldP spid="48" grpId="0"/>
      <p:bldP spid="4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직선 연결선 33">
            <a:extLst>
              <a:ext uri="{FF2B5EF4-FFF2-40B4-BE49-F238E27FC236}">
                <a16:creationId xmlns:a16="http://schemas.microsoft.com/office/drawing/2014/main" id="{555B6C4C-A34B-4081-9CD5-A3B41ED8D264}"/>
              </a:ext>
            </a:extLst>
          </p:cNvPr>
          <p:cNvCxnSpPr>
            <a:cxnSpLocks/>
          </p:cNvCxnSpPr>
          <p:nvPr/>
        </p:nvCxnSpPr>
        <p:spPr>
          <a:xfrm>
            <a:off x="1343026" y="620713"/>
            <a:ext cx="81915" cy="0"/>
          </a:xfrm>
          <a:prstGeom prst="line">
            <a:avLst/>
          </a:prstGeom>
          <a:ln w="25400">
            <a:solidFill>
              <a:srgbClr val="DA50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ACD20ECB-6036-4811-942E-70A693D16444}"/>
              </a:ext>
            </a:extLst>
          </p:cNvPr>
          <p:cNvSpPr txBox="1"/>
          <p:nvPr/>
        </p:nvSpPr>
        <p:spPr>
          <a:xfrm>
            <a:off x="2487579" y="620688"/>
            <a:ext cx="7265161" cy="347674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>
              <a:spcAft>
                <a:spcPts val="300"/>
              </a:spcAft>
              <a:buSzPct val="80000"/>
            </a:pPr>
            <a:r>
              <a:rPr lang="en-US" altLang="ko-KR" sz="20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1D1D1B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+mj-cs"/>
              </a:rPr>
              <a:t>5. </a:t>
            </a:r>
            <a:r>
              <a:rPr lang="ko-KR" altLang="en-US" sz="20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1D1D1B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+mj-cs"/>
              </a:rPr>
              <a:t>개 발 성 과</a:t>
            </a:r>
            <a:endParaRPr lang="en-US" altLang="ko-KR" sz="20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1D1D1B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  <a:cs typeface="+mj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E8DD94D-1CCB-4D06-8EA0-BC48865EDD81}"/>
              </a:ext>
            </a:extLst>
          </p:cNvPr>
          <p:cNvSpPr txBox="1"/>
          <p:nvPr/>
        </p:nvSpPr>
        <p:spPr>
          <a:xfrm>
            <a:off x="2239562" y="1188486"/>
            <a:ext cx="7672863" cy="224291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>
              <a:spcAft>
                <a:spcPts val="300"/>
              </a:spcAft>
              <a:buSzPct val="80000"/>
            </a:pPr>
            <a:r>
              <a:rPr lang="ko-KR" altLang="en-US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E4D5E"/>
                </a:solidFill>
                <a:latin typeface="나눔스퀘어" panose="020B0600000101010101" pitchFamily="50" charset="-127"/>
                <a:ea typeface="나눔스퀘어" panose="020B0600000101010101" pitchFamily="50" charset="-127"/>
                <a:cs typeface="+mj-cs"/>
              </a:rPr>
              <a:t>특허 출원</a:t>
            </a:r>
            <a:endParaRPr lang="en-US" altLang="ko-KR" sz="12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4E4D5E"/>
              </a:solidFill>
              <a:latin typeface="나눔스퀘어" panose="020B0600000101010101" pitchFamily="50" charset="-127"/>
              <a:ea typeface="나눔스퀘어" panose="020B0600000101010101" pitchFamily="50" charset="-127"/>
              <a:cs typeface="+mj-cs"/>
            </a:endParaRPr>
          </a:p>
        </p:txBody>
      </p:sp>
      <p:cxnSp>
        <p:nvCxnSpPr>
          <p:cNvPr id="36" name="직선 연결선 35">
            <a:extLst>
              <a:ext uri="{FF2B5EF4-FFF2-40B4-BE49-F238E27FC236}">
                <a16:creationId xmlns:a16="http://schemas.microsoft.com/office/drawing/2014/main" id="{49180831-4FBD-452C-8AAF-FA7DF672CB04}"/>
              </a:ext>
            </a:extLst>
          </p:cNvPr>
          <p:cNvCxnSpPr>
            <a:cxnSpLocks/>
          </p:cNvCxnSpPr>
          <p:nvPr/>
        </p:nvCxnSpPr>
        <p:spPr>
          <a:xfrm>
            <a:off x="4827081" y="1054880"/>
            <a:ext cx="2585047" cy="0"/>
          </a:xfrm>
          <a:prstGeom prst="line">
            <a:avLst/>
          </a:prstGeom>
          <a:ln w="2857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E2BDB17D-0DD6-404B-8E73-187A89257153}"/>
              </a:ext>
            </a:extLst>
          </p:cNvPr>
          <p:cNvSpPr txBox="1"/>
          <p:nvPr/>
        </p:nvSpPr>
        <p:spPr>
          <a:xfrm>
            <a:off x="2018752" y="4626287"/>
            <a:ext cx="22050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특허 출원번호 통지서</a:t>
            </a:r>
            <a:endParaRPr lang="en-US" altLang="ko-KR" sz="1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690A6290-E575-4650-AD04-9A44977727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8752" y="1596982"/>
            <a:ext cx="2205040" cy="3029305"/>
          </a:xfrm>
          <a:prstGeom prst="rect">
            <a:avLst/>
          </a:prstGeom>
          <a:ln>
            <a:solidFill>
              <a:srgbClr val="1D1D1B"/>
            </a:solidFill>
          </a:ln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F04E0494-E722-49D1-B557-D11929BDA7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5091" y="1596982"/>
            <a:ext cx="2205039" cy="3029305"/>
          </a:xfrm>
          <a:prstGeom prst="rect">
            <a:avLst/>
          </a:prstGeom>
          <a:ln>
            <a:solidFill>
              <a:srgbClr val="1D1D1B"/>
            </a:solidFill>
          </a:ln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6C6AC551-4E1F-4699-8646-3FB56008E09C}"/>
              </a:ext>
            </a:extLst>
          </p:cNvPr>
          <p:cNvSpPr txBox="1"/>
          <p:nvPr/>
        </p:nvSpPr>
        <p:spPr>
          <a:xfrm>
            <a:off x="4971806" y="4626287"/>
            <a:ext cx="22050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특허 출원서 사본</a:t>
            </a:r>
            <a:endParaRPr lang="en-US" altLang="ko-KR" sz="1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E00D0F52-1906-48D0-904F-E55CB60FF6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4861" y="1605812"/>
            <a:ext cx="2205039" cy="3020475"/>
          </a:xfrm>
          <a:prstGeom prst="rect">
            <a:avLst/>
          </a:prstGeom>
          <a:ln>
            <a:solidFill>
              <a:srgbClr val="1D1D1B"/>
            </a:solidFill>
          </a:ln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CCBE2D15-04D4-48AC-80D6-9C394A624390}"/>
              </a:ext>
            </a:extLst>
          </p:cNvPr>
          <p:cNvSpPr txBox="1"/>
          <p:nvPr/>
        </p:nvSpPr>
        <p:spPr>
          <a:xfrm>
            <a:off x="7924859" y="4633392"/>
            <a:ext cx="22050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특허 출원확인증</a:t>
            </a:r>
            <a:endParaRPr lang="en-US" altLang="ko-KR" sz="1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pic>
        <p:nvPicPr>
          <p:cNvPr id="31" name="그림 30">
            <a:extLst>
              <a:ext uri="{FF2B5EF4-FFF2-40B4-BE49-F238E27FC236}">
                <a16:creationId xmlns:a16="http://schemas.microsoft.com/office/drawing/2014/main" id="{B1B3E2B1-1F2B-4212-B4C0-D7F01576B3B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4536"/>
          <a:stretch/>
        </p:blipFill>
        <p:spPr>
          <a:xfrm>
            <a:off x="2018752" y="5518886"/>
            <a:ext cx="5171378" cy="646419"/>
          </a:xfrm>
          <a:prstGeom prst="rect">
            <a:avLst/>
          </a:prstGeom>
          <a:ln>
            <a:solidFill>
              <a:srgbClr val="1D1D1B"/>
            </a:solidFill>
          </a:ln>
        </p:spPr>
      </p:pic>
      <p:sp>
        <p:nvSpPr>
          <p:cNvPr id="32" name="직사각형 31">
            <a:extLst>
              <a:ext uri="{FF2B5EF4-FFF2-40B4-BE49-F238E27FC236}">
                <a16:creationId xmlns:a16="http://schemas.microsoft.com/office/drawing/2014/main" id="{554BEFEC-18DD-4FB3-B8A8-3484F0BD8A09}"/>
              </a:ext>
            </a:extLst>
          </p:cNvPr>
          <p:cNvSpPr/>
          <p:nvPr/>
        </p:nvSpPr>
        <p:spPr>
          <a:xfrm>
            <a:off x="4044760" y="5518886"/>
            <a:ext cx="539073" cy="646419"/>
          </a:xfrm>
          <a:prstGeom prst="rect">
            <a:avLst/>
          </a:prstGeom>
          <a:noFill/>
          <a:ln>
            <a:solidFill>
              <a:srgbClr val="DE2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31F1DF2-7997-4FA2-9CDF-B7EBED4BCD4B}"/>
              </a:ext>
            </a:extLst>
          </p:cNvPr>
          <p:cNvSpPr txBox="1"/>
          <p:nvPr/>
        </p:nvSpPr>
        <p:spPr>
          <a:xfrm>
            <a:off x="7185580" y="5631632"/>
            <a:ext cx="38789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특허 출원 완료</a:t>
            </a:r>
            <a:endParaRPr lang="en-US" altLang="ko-KR" sz="2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35" name="제목 1">
            <a:extLst>
              <a:ext uri="{FF2B5EF4-FFF2-40B4-BE49-F238E27FC236}">
                <a16:creationId xmlns:a16="http://schemas.microsoft.com/office/drawing/2014/main" id="{826101E8-6626-4AE1-B7AF-533ACA9990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026" y="116632"/>
            <a:ext cx="2736751" cy="431800"/>
          </a:xfrm>
        </p:spPr>
        <p:txBody>
          <a:bodyPr/>
          <a:lstStyle/>
          <a:p>
            <a:r>
              <a:rPr lang="ko-KR" altLang="en-US" dirty="0"/>
              <a:t>㈜서광 기술개발 지원사업</a:t>
            </a:r>
          </a:p>
        </p:txBody>
      </p:sp>
    </p:spTree>
    <p:extLst>
      <p:ext uri="{BB962C8B-B14F-4D97-AF65-F5344CB8AC3E}">
        <p14:creationId xmlns:p14="http://schemas.microsoft.com/office/powerpoint/2010/main" val="3609382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22" grpId="0"/>
      <p:bldP spid="24" grpId="0"/>
      <p:bldP spid="28" grpId="0"/>
      <p:bldP spid="32" grpId="0" animBg="1"/>
      <p:bldP spid="3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직선 연결선 33">
            <a:extLst>
              <a:ext uri="{FF2B5EF4-FFF2-40B4-BE49-F238E27FC236}">
                <a16:creationId xmlns:a16="http://schemas.microsoft.com/office/drawing/2014/main" id="{555B6C4C-A34B-4081-9CD5-A3B41ED8D264}"/>
              </a:ext>
            </a:extLst>
          </p:cNvPr>
          <p:cNvCxnSpPr>
            <a:cxnSpLocks/>
          </p:cNvCxnSpPr>
          <p:nvPr/>
        </p:nvCxnSpPr>
        <p:spPr>
          <a:xfrm>
            <a:off x="1343026" y="620713"/>
            <a:ext cx="81915" cy="0"/>
          </a:xfrm>
          <a:prstGeom prst="line">
            <a:avLst/>
          </a:prstGeom>
          <a:ln w="25400">
            <a:solidFill>
              <a:srgbClr val="DA50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ACD20ECB-6036-4811-942E-70A693D16444}"/>
              </a:ext>
            </a:extLst>
          </p:cNvPr>
          <p:cNvSpPr txBox="1"/>
          <p:nvPr/>
        </p:nvSpPr>
        <p:spPr>
          <a:xfrm>
            <a:off x="2487579" y="620688"/>
            <a:ext cx="7265161" cy="347674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>
              <a:spcAft>
                <a:spcPts val="300"/>
              </a:spcAft>
              <a:buSzPct val="80000"/>
            </a:pPr>
            <a:r>
              <a:rPr lang="en-US" altLang="ko-KR" sz="20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1D1D1B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+mj-cs"/>
              </a:rPr>
              <a:t>5. </a:t>
            </a:r>
            <a:r>
              <a:rPr lang="ko-KR" altLang="en-US" sz="20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1D1D1B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+mj-cs"/>
              </a:rPr>
              <a:t>개 발 성 과</a:t>
            </a:r>
            <a:endParaRPr lang="en-US" altLang="ko-KR" sz="20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1D1D1B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  <a:cs typeface="+mj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E8DD94D-1CCB-4D06-8EA0-BC48865EDD81}"/>
              </a:ext>
            </a:extLst>
          </p:cNvPr>
          <p:cNvSpPr txBox="1"/>
          <p:nvPr/>
        </p:nvSpPr>
        <p:spPr>
          <a:xfrm>
            <a:off x="2239562" y="1188486"/>
            <a:ext cx="7672863" cy="224291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>
              <a:spcAft>
                <a:spcPts val="300"/>
              </a:spcAft>
              <a:buSzPct val="80000"/>
            </a:pPr>
            <a:r>
              <a:rPr lang="ko-KR" altLang="en-US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E4D5E"/>
                </a:solidFill>
                <a:latin typeface="나눔스퀘어" panose="020B0600000101010101" pitchFamily="50" charset="-127"/>
                <a:ea typeface="나눔스퀘어" panose="020B0600000101010101" pitchFamily="50" charset="-127"/>
                <a:cs typeface="+mj-cs"/>
              </a:rPr>
              <a:t>예상 성과   </a:t>
            </a:r>
            <a:r>
              <a:rPr lang="en-US" altLang="ko-KR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E4D5E"/>
                </a:solidFill>
                <a:latin typeface="나눔스퀘어" panose="020B0600000101010101" pitchFamily="50" charset="-127"/>
                <a:ea typeface="나눔스퀘어" panose="020B0600000101010101" pitchFamily="50" charset="-127"/>
                <a:cs typeface="+mj-cs"/>
              </a:rPr>
              <a:t>vs   </a:t>
            </a:r>
            <a:r>
              <a:rPr lang="ko-KR" altLang="en-US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E4D5E"/>
                </a:solidFill>
                <a:latin typeface="나눔스퀘어" panose="020B0600000101010101" pitchFamily="50" charset="-127"/>
                <a:ea typeface="나눔스퀘어" panose="020B0600000101010101" pitchFamily="50" charset="-127"/>
                <a:cs typeface="+mj-cs"/>
              </a:rPr>
              <a:t>달성 성과</a:t>
            </a:r>
            <a:endParaRPr lang="en-US" altLang="ko-KR" sz="12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4E4D5E"/>
              </a:solidFill>
              <a:latin typeface="나눔스퀘어" panose="020B0600000101010101" pitchFamily="50" charset="-127"/>
              <a:ea typeface="나눔스퀘어" panose="020B0600000101010101" pitchFamily="50" charset="-127"/>
              <a:cs typeface="+mj-cs"/>
            </a:endParaRPr>
          </a:p>
        </p:txBody>
      </p:sp>
      <p:cxnSp>
        <p:nvCxnSpPr>
          <p:cNvPr id="36" name="직선 연결선 35">
            <a:extLst>
              <a:ext uri="{FF2B5EF4-FFF2-40B4-BE49-F238E27FC236}">
                <a16:creationId xmlns:a16="http://schemas.microsoft.com/office/drawing/2014/main" id="{49180831-4FBD-452C-8AAF-FA7DF672CB04}"/>
              </a:ext>
            </a:extLst>
          </p:cNvPr>
          <p:cNvCxnSpPr>
            <a:cxnSpLocks/>
          </p:cNvCxnSpPr>
          <p:nvPr/>
        </p:nvCxnSpPr>
        <p:spPr>
          <a:xfrm>
            <a:off x="4827081" y="1054880"/>
            <a:ext cx="2585047" cy="0"/>
          </a:xfrm>
          <a:prstGeom prst="line">
            <a:avLst/>
          </a:prstGeom>
          <a:ln w="2857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035AC9E5-1C0A-4CAC-9AF6-90A2DB6F12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5317439"/>
              </p:ext>
            </p:extLst>
          </p:nvPr>
        </p:nvGraphicFramePr>
        <p:xfrm>
          <a:off x="2133566" y="1622413"/>
          <a:ext cx="8108899" cy="961972"/>
        </p:xfrm>
        <a:graphic>
          <a:graphicData uri="http://schemas.openxmlformats.org/drawingml/2006/table">
            <a:tbl>
              <a:tblPr/>
              <a:tblGrid>
                <a:gridCol w="1442155">
                  <a:extLst>
                    <a:ext uri="{9D8B030D-6E8A-4147-A177-3AD203B41FA5}">
                      <a16:colId xmlns:a16="http://schemas.microsoft.com/office/drawing/2014/main" val="1338940998"/>
                    </a:ext>
                  </a:extLst>
                </a:gridCol>
                <a:gridCol w="897678">
                  <a:extLst>
                    <a:ext uri="{9D8B030D-6E8A-4147-A177-3AD203B41FA5}">
                      <a16:colId xmlns:a16="http://schemas.microsoft.com/office/drawing/2014/main" val="753712578"/>
                    </a:ext>
                  </a:extLst>
                </a:gridCol>
                <a:gridCol w="824153">
                  <a:extLst>
                    <a:ext uri="{9D8B030D-6E8A-4147-A177-3AD203B41FA5}">
                      <a16:colId xmlns:a16="http://schemas.microsoft.com/office/drawing/2014/main" val="1387743106"/>
                    </a:ext>
                  </a:extLst>
                </a:gridCol>
                <a:gridCol w="824151">
                  <a:extLst>
                    <a:ext uri="{9D8B030D-6E8A-4147-A177-3AD203B41FA5}">
                      <a16:colId xmlns:a16="http://schemas.microsoft.com/office/drawing/2014/main" val="1512618653"/>
                    </a:ext>
                  </a:extLst>
                </a:gridCol>
                <a:gridCol w="824153">
                  <a:extLst>
                    <a:ext uri="{9D8B030D-6E8A-4147-A177-3AD203B41FA5}">
                      <a16:colId xmlns:a16="http://schemas.microsoft.com/office/drawing/2014/main" val="551686652"/>
                    </a:ext>
                  </a:extLst>
                </a:gridCol>
                <a:gridCol w="824153">
                  <a:extLst>
                    <a:ext uri="{9D8B030D-6E8A-4147-A177-3AD203B41FA5}">
                      <a16:colId xmlns:a16="http://schemas.microsoft.com/office/drawing/2014/main" val="3094836940"/>
                    </a:ext>
                  </a:extLst>
                </a:gridCol>
                <a:gridCol w="824151">
                  <a:extLst>
                    <a:ext uri="{9D8B030D-6E8A-4147-A177-3AD203B41FA5}">
                      <a16:colId xmlns:a16="http://schemas.microsoft.com/office/drawing/2014/main" val="3134115367"/>
                    </a:ext>
                  </a:extLst>
                </a:gridCol>
                <a:gridCol w="824153">
                  <a:extLst>
                    <a:ext uri="{9D8B030D-6E8A-4147-A177-3AD203B41FA5}">
                      <a16:colId xmlns:a16="http://schemas.microsoft.com/office/drawing/2014/main" val="897603437"/>
                    </a:ext>
                  </a:extLst>
                </a:gridCol>
                <a:gridCol w="824152">
                  <a:extLst>
                    <a:ext uri="{9D8B030D-6E8A-4147-A177-3AD203B41FA5}">
                      <a16:colId xmlns:a16="http://schemas.microsoft.com/office/drawing/2014/main" val="436294602"/>
                    </a:ext>
                  </a:extLst>
                </a:gridCol>
              </a:tblGrid>
              <a:tr h="480986">
                <a:tc rowSpan="2">
                  <a:txBody>
                    <a:bodyPr/>
                    <a:lstStyle/>
                    <a:p>
                      <a:pPr marL="2171700" marR="63500" indent="-217170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ko-KR" altLang="en-US" sz="1600" kern="0" spc="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예상 성과</a:t>
                      </a: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171700" marR="63500" indent="-217170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ko-KR" altLang="en-US" sz="14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구분</a:t>
                      </a:r>
                      <a:endParaRPr lang="en-US" altLang="ko-KR" sz="1400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171700" marR="63500" indent="-217170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ko-KR" altLang="en-US" sz="14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논문</a:t>
                      </a:r>
                      <a:endParaRPr lang="en-US" altLang="ko-KR" sz="1400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171700" marR="63500" indent="-217170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ko-KR" altLang="en-US" sz="14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특허</a:t>
                      </a:r>
                      <a:endParaRPr lang="en-US" altLang="ko-KR" sz="1400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2171700" marR="63500" indent="-217170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ko-KR" altLang="en-US" sz="14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시제품</a:t>
                      </a:r>
                      <a:endParaRPr lang="en-US" altLang="ko-KR" sz="1400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2171700" marR="63500" indent="-217170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ko-KR" altLang="en-US" sz="14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연구시설</a:t>
                      </a:r>
                      <a:endParaRPr lang="en-US" altLang="ko-KR" sz="1400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2171700" marR="63500" indent="-217170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ko-KR" altLang="en-US" sz="14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장비</a:t>
                      </a:r>
                      <a:endParaRPr lang="en-US" altLang="ko-KR" sz="1400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171700" marR="63500" indent="-217170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ko-KR" altLang="en-US" sz="14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표준화</a:t>
                      </a:r>
                      <a:endParaRPr lang="en-US" altLang="ko-KR" sz="1400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171700" marR="63500" indent="-217170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ko-KR" altLang="en-US" sz="14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소프트</a:t>
                      </a:r>
                      <a:endParaRPr lang="en-US" altLang="ko-KR" sz="1400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2171700" marR="63500" indent="-217170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ko-KR" altLang="en-US" sz="1400" kern="0" spc="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웨어</a:t>
                      </a:r>
                      <a:endParaRPr lang="en-US" altLang="ko-KR" sz="1400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171700" marR="63500" indent="-217170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ko-KR" altLang="en-US" sz="14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부품설계</a:t>
                      </a:r>
                      <a:endParaRPr lang="en-US" altLang="ko-KR" sz="1400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2382573"/>
                  </a:ext>
                </a:extLst>
              </a:tr>
              <a:tr h="48098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171700" marR="63500" indent="-217170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en-US" altLang="ko-KR" sz="14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(Y/N)</a:t>
                      </a: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171700" marR="63500" indent="-217170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en-US" altLang="ko-KR" sz="14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N</a:t>
                      </a: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171700" marR="63500" indent="-217170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en-US" altLang="ko-KR" sz="14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Y</a:t>
                      </a: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2171700" marR="63500" indent="-217170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en-US" altLang="ko-KR" sz="14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Y</a:t>
                      </a: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2171700" marR="63500" indent="-217170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en-US" altLang="ko-KR" sz="14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N</a:t>
                      </a: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171700" marR="63500" indent="-217170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en-US" altLang="ko-KR" sz="14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N</a:t>
                      </a: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171700" marR="63500" indent="-217170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en-US" altLang="ko-KR" sz="14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N</a:t>
                      </a: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171700" marR="63500" indent="-217170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en-US" altLang="ko-KR" sz="14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Y</a:t>
                      </a: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2616182"/>
                  </a:ext>
                </a:extLst>
              </a:tr>
            </a:tbl>
          </a:graphicData>
        </a:graphic>
      </p:graphicFrame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id="{474A5098-83C6-484B-80BC-37D458F3E2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7516812"/>
              </p:ext>
            </p:extLst>
          </p:nvPr>
        </p:nvGraphicFramePr>
        <p:xfrm>
          <a:off x="2133565" y="3331124"/>
          <a:ext cx="8108899" cy="961972"/>
        </p:xfrm>
        <a:graphic>
          <a:graphicData uri="http://schemas.openxmlformats.org/drawingml/2006/table">
            <a:tbl>
              <a:tblPr/>
              <a:tblGrid>
                <a:gridCol w="1442155">
                  <a:extLst>
                    <a:ext uri="{9D8B030D-6E8A-4147-A177-3AD203B41FA5}">
                      <a16:colId xmlns:a16="http://schemas.microsoft.com/office/drawing/2014/main" val="664888841"/>
                    </a:ext>
                  </a:extLst>
                </a:gridCol>
                <a:gridCol w="897678">
                  <a:extLst>
                    <a:ext uri="{9D8B030D-6E8A-4147-A177-3AD203B41FA5}">
                      <a16:colId xmlns:a16="http://schemas.microsoft.com/office/drawing/2014/main" val="102541869"/>
                    </a:ext>
                  </a:extLst>
                </a:gridCol>
                <a:gridCol w="824153">
                  <a:extLst>
                    <a:ext uri="{9D8B030D-6E8A-4147-A177-3AD203B41FA5}">
                      <a16:colId xmlns:a16="http://schemas.microsoft.com/office/drawing/2014/main" val="1678460430"/>
                    </a:ext>
                  </a:extLst>
                </a:gridCol>
                <a:gridCol w="824151">
                  <a:extLst>
                    <a:ext uri="{9D8B030D-6E8A-4147-A177-3AD203B41FA5}">
                      <a16:colId xmlns:a16="http://schemas.microsoft.com/office/drawing/2014/main" val="1318151505"/>
                    </a:ext>
                  </a:extLst>
                </a:gridCol>
                <a:gridCol w="824153">
                  <a:extLst>
                    <a:ext uri="{9D8B030D-6E8A-4147-A177-3AD203B41FA5}">
                      <a16:colId xmlns:a16="http://schemas.microsoft.com/office/drawing/2014/main" val="2231349934"/>
                    </a:ext>
                  </a:extLst>
                </a:gridCol>
                <a:gridCol w="824153">
                  <a:extLst>
                    <a:ext uri="{9D8B030D-6E8A-4147-A177-3AD203B41FA5}">
                      <a16:colId xmlns:a16="http://schemas.microsoft.com/office/drawing/2014/main" val="1041379540"/>
                    </a:ext>
                  </a:extLst>
                </a:gridCol>
                <a:gridCol w="824151">
                  <a:extLst>
                    <a:ext uri="{9D8B030D-6E8A-4147-A177-3AD203B41FA5}">
                      <a16:colId xmlns:a16="http://schemas.microsoft.com/office/drawing/2014/main" val="357114749"/>
                    </a:ext>
                  </a:extLst>
                </a:gridCol>
                <a:gridCol w="824153">
                  <a:extLst>
                    <a:ext uri="{9D8B030D-6E8A-4147-A177-3AD203B41FA5}">
                      <a16:colId xmlns:a16="http://schemas.microsoft.com/office/drawing/2014/main" val="357644466"/>
                    </a:ext>
                  </a:extLst>
                </a:gridCol>
                <a:gridCol w="824152">
                  <a:extLst>
                    <a:ext uri="{9D8B030D-6E8A-4147-A177-3AD203B41FA5}">
                      <a16:colId xmlns:a16="http://schemas.microsoft.com/office/drawing/2014/main" val="1941468070"/>
                    </a:ext>
                  </a:extLst>
                </a:gridCol>
              </a:tblGrid>
              <a:tr h="480986">
                <a:tc rowSpan="2">
                  <a:txBody>
                    <a:bodyPr/>
                    <a:lstStyle/>
                    <a:p>
                      <a:pPr marL="2171700" marR="63500" indent="-217170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ko-KR" altLang="en-US" sz="1600" kern="0" spc="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달성 성과</a:t>
                      </a: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171700" marR="63500" indent="-217170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ko-KR" altLang="en-US" sz="14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구분</a:t>
                      </a:r>
                      <a:endParaRPr lang="en-US" altLang="ko-KR" sz="1400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171700" marR="63500" indent="-217170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ko-KR" altLang="en-US" sz="14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논문</a:t>
                      </a:r>
                      <a:endParaRPr lang="en-US" altLang="ko-KR" sz="1400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171700" marR="63500" indent="-217170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ko-KR" altLang="en-US" sz="14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특허</a:t>
                      </a:r>
                      <a:endParaRPr lang="en-US" altLang="ko-KR" sz="1400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2171700" marR="63500" indent="-217170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ko-KR" altLang="en-US" sz="14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시제품</a:t>
                      </a:r>
                      <a:endParaRPr lang="en-US" altLang="ko-KR" sz="1400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2171700" marR="63500" indent="-217170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ko-KR" altLang="en-US" sz="14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연구시설</a:t>
                      </a:r>
                      <a:endParaRPr lang="en-US" altLang="ko-KR" sz="1400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2171700" marR="63500" indent="-217170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ko-KR" altLang="en-US" sz="14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장비</a:t>
                      </a:r>
                      <a:endParaRPr lang="en-US" altLang="ko-KR" sz="1400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171700" marR="63500" indent="-217170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ko-KR" altLang="en-US" sz="14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표준화</a:t>
                      </a:r>
                      <a:endParaRPr lang="en-US" altLang="ko-KR" sz="1400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171700" marR="63500" indent="-217170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ko-KR" altLang="en-US" sz="14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소프트</a:t>
                      </a:r>
                      <a:endParaRPr lang="en-US" altLang="ko-KR" sz="1400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2171700" marR="63500" indent="-217170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ko-KR" altLang="en-US" sz="1400" kern="0" spc="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웨어</a:t>
                      </a:r>
                      <a:endParaRPr lang="en-US" altLang="ko-KR" sz="1400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2171700" marR="63500" indent="-217170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ko-KR" altLang="en-US" sz="14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부품설계</a:t>
                      </a:r>
                      <a:endParaRPr lang="en-US" altLang="ko-KR" sz="1400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7256615"/>
                  </a:ext>
                </a:extLst>
              </a:tr>
              <a:tr h="48098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171700" marR="63500" indent="-217170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en-US" altLang="ko-KR" sz="14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(Y/N)</a:t>
                      </a: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171700" marR="63500" indent="-217170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en-US" altLang="ko-KR" sz="14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N</a:t>
                      </a: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171700" marR="63500" indent="-217170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en-US" altLang="ko-KR" sz="14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Y</a:t>
                      </a: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2171700" marR="63500" indent="-217170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en-US" altLang="ko-KR" sz="14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Y</a:t>
                      </a: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2171700" marR="63500" indent="-217170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en-US" altLang="ko-KR" sz="14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N</a:t>
                      </a: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171700" marR="63500" indent="-217170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en-US" altLang="ko-KR" sz="14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N</a:t>
                      </a: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171700" marR="63500" indent="-217170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en-US" altLang="ko-KR" sz="14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Y</a:t>
                      </a: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2171700" marR="63500" indent="-217170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en-US" altLang="ko-KR" sz="14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Y</a:t>
                      </a: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4074958"/>
                  </a:ext>
                </a:extLst>
              </a:tr>
            </a:tbl>
          </a:graphicData>
        </a:graphic>
      </p:graphicFrame>
      <p:sp>
        <p:nvSpPr>
          <p:cNvPr id="5" name="화살표: 아래쪽 4">
            <a:extLst>
              <a:ext uri="{FF2B5EF4-FFF2-40B4-BE49-F238E27FC236}">
                <a16:creationId xmlns:a16="http://schemas.microsoft.com/office/drawing/2014/main" id="{4F5E3EA2-716E-445D-8A2D-C4F000140BC3}"/>
              </a:ext>
            </a:extLst>
          </p:cNvPr>
          <p:cNvSpPr/>
          <p:nvPr/>
        </p:nvSpPr>
        <p:spPr>
          <a:xfrm>
            <a:off x="5951984" y="2780928"/>
            <a:ext cx="432048" cy="360040"/>
          </a:xfrm>
          <a:prstGeom prst="downArrow">
            <a:avLst/>
          </a:prstGeom>
          <a:solidFill>
            <a:srgbClr val="FF0000"/>
          </a:solidFill>
          <a:ln>
            <a:solidFill>
              <a:srgbClr val="DE2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9" name="그림 18">
            <a:extLst>
              <a:ext uri="{FF2B5EF4-FFF2-40B4-BE49-F238E27FC236}">
                <a16:creationId xmlns:a16="http://schemas.microsoft.com/office/drawing/2014/main" id="{F8C10CCA-2B8B-4EC9-AE9C-D4D380B3B6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8434" y="4581138"/>
            <a:ext cx="1209065" cy="1656184"/>
          </a:xfrm>
          <a:prstGeom prst="rect">
            <a:avLst/>
          </a:prstGeom>
          <a:ln>
            <a:solidFill>
              <a:srgbClr val="1D1D1B"/>
            </a:solidFill>
          </a:ln>
        </p:spPr>
      </p:pic>
      <p:pic>
        <p:nvPicPr>
          <p:cNvPr id="20" name="Picture 6">
            <a:extLst>
              <a:ext uri="{FF2B5EF4-FFF2-40B4-BE49-F238E27FC236}">
                <a16:creationId xmlns:a16="http://schemas.microsoft.com/office/drawing/2014/main" id="{E597FCE7-4044-402D-9994-EA141CC878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9505" y="4581133"/>
            <a:ext cx="2398592" cy="1656183"/>
          </a:xfrm>
          <a:prstGeom prst="rect">
            <a:avLst/>
          </a:prstGeom>
          <a:noFill/>
          <a:ln>
            <a:solidFill>
              <a:srgbClr val="1D1D1B"/>
            </a:solidFill>
          </a:ln>
          <a:effectLst/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DEB8AC46-FE1C-4DE0-9039-9363A5C27B9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555" t="4349" r="2895" b="4347"/>
          <a:stretch/>
        </p:blipFill>
        <p:spPr>
          <a:xfrm>
            <a:off x="5881747" y="4581129"/>
            <a:ext cx="2326584" cy="165617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3" name="Picture 3">
            <a:extLst>
              <a:ext uri="{FF2B5EF4-FFF2-40B4-BE49-F238E27FC236}">
                <a16:creationId xmlns:a16="http://schemas.microsoft.com/office/drawing/2014/main" id="{DCCA3EBB-6496-470D-BD25-6AB256C105B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65679" y="4581133"/>
            <a:ext cx="1976784" cy="1656179"/>
          </a:xfrm>
          <a:prstGeom prst="rect">
            <a:avLst/>
          </a:prstGeom>
          <a:noFill/>
          <a:ln>
            <a:solidFill>
              <a:srgbClr val="1D1D1B"/>
            </a:solidFill>
          </a:ln>
          <a:effectLst/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58FEEAA3-5141-4D77-8D5E-CEE749E44F60}"/>
              </a:ext>
            </a:extLst>
          </p:cNvPr>
          <p:cNvSpPr txBox="1"/>
          <p:nvPr/>
        </p:nvSpPr>
        <p:spPr>
          <a:xfrm>
            <a:off x="2133564" y="6237312"/>
            <a:ext cx="81088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       특허                                 시제품                                        소프트웨어                                  부품설계</a:t>
            </a:r>
            <a:endParaRPr lang="en-US" altLang="ko-KR" sz="1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D7EF0B1C-EE3A-40AD-BED9-9F16271DD5F3}"/>
              </a:ext>
            </a:extLst>
          </p:cNvPr>
          <p:cNvSpPr/>
          <p:nvPr/>
        </p:nvSpPr>
        <p:spPr>
          <a:xfrm>
            <a:off x="8616281" y="3323430"/>
            <a:ext cx="792491" cy="961971"/>
          </a:xfrm>
          <a:prstGeom prst="rect">
            <a:avLst/>
          </a:prstGeom>
          <a:noFill/>
          <a:ln w="38100">
            <a:solidFill>
              <a:srgbClr val="DE2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0AC8A3E-2AFC-4931-95F4-BD4C6F0C6C97}"/>
              </a:ext>
            </a:extLst>
          </p:cNvPr>
          <p:cNvSpPr txBox="1"/>
          <p:nvPr/>
        </p:nvSpPr>
        <p:spPr>
          <a:xfrm>
            <a:off x="8544473" y="3015653"/>
            <a:ext cx="936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추가달성 </a:t>
            </a:r>
            <a:r>
              <a:rPr lang="en-US" altLang="ko-KR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!</a:t>
            </a:r>
          </a:p>
        </p:txBody>
      </p:sp>
      <p:sp>
        <p:nvSpPr>
          <p:cNvPr id="37" name="제목 1">
            <a:extLst>
              <a:ext uri="{FF2B5EF4-FFF2-40B4-BE49-F238E27FC236}">
                <a16:creationId xmlns:a16="http://schemas.microsoft.com/office/drawing/2014/main" id="{690D2FCB-80E2-4617-92BB-7FE00AC10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026" y="116632"/>
            <a:ext cx="2736751" cy="431800"/>
          </a:xfrm>
        </p:spPr>
        <p:txBody>
          <a:bodyPr/>
          <a:lstStyle/>
          <a:p>
            <a:r>
              <a:rPr lang="ko-KR" altLang="en-US" dirty="0"/>
              <a:t>㈜서광 기술개발 지원사업</a:t>
            </a:r>
          </a:p>
        </p:txBody>
      </p:sp>
    </p:spTree>
    <p:extLst>
      <p:ext uri="{BB962C8B-B14F-4D97-AF65-F5344CB8AC3E}">
        <p14:creationId xmlns:p14="http://schemas.microsoft.com/office/powerpoint/2010/main" val="1894220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5" grpId="0"/>
      <p:bldP spid="30" grpId="0" animBg="1"/>
      <p:bldP spid="3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직사각형 125">
            <a:extLst>
              <a:ext uri="{FF2B5EF4-FFF2-40B4-BE49-F238E27FC236}">
                <a16:creationId xmlns:a16="http://schemas.microsoft.com/office/drawing/2014/main" id="{2FA7A672-DCB8-4475-8E56-BFA7272EF7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3937" y="1556832"/>
            <a:ext cx="360000" cy="360000"/>
          </a:xfrm>
          <a:prstGeom prst="rect">
            <a:avLst/>
          </a:prstGeom>
          <a:solidFill>
            <a:srgbClr val="DA5054"/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noAutofit/>
          </a:bodyPr>
          <a:lstStyle/>
          <a:p>
            <a:pPr algn="ctr">
              <a:tabLst>
                <a:tab pos="1079500" algn="l"/>
                <a:tab pos="1701800" algn="l"/>
              </a:tabLst>
            </a:pPr>
            <a:r>
              <a:rPr lang="en-US" altLang="ko-KR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+mj-cs"/>
              </a:rPr>
              <a:t>01</a:t>
            </a:r>
          </a:p>
        </p:txBody>
      </p:sp>
      <p:cxnSp>
        <p:nvCxnSpPr>
          <p:cNvPr id="34" name="직선 연결선 33">
            <a:extLst>
              <a:ext uri="{FF2B5EF4-FFF2-40B4-BE49-F238E27FC236}">
                <a16:creationId xmlns:a16="http://schemas.microsoft.com/office/drawing/2014/main" id="{555B6C4C-A34B-4081-9CD5-A3B41ED8D264}"/>
              </a:ext>
            </a:extLst>
          </p:cNvPr>
          <p:cNvCxnSpPr>
            <a:cxnSpLocks/>
          </p:cNvCxnSpPr>
          <p:nvPr/>
        </p:nvCxnSpPr>
        <p:spPr>
          <a:xfrm>
            <a:off x="1343026" y="620713"/>
            <a:ext cx="81915" cy="0"/>
          </a:xfrm>
          <a:prstGeom prst="line">
            <a:avLst/>
          </a:prstGeom>
          <a:ln w="25400">
            <a:solidFill>
              <a:srgbClr val="DA50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직사각형 125">
            <a:extLst>
              <a:ext uri="{FF2B5EF4-FFF2-40B4-BE49-F238E27FC236}">
                <a16:creationId xmlns:a16="http://schemas.microsoft.com/office/drawing/2014/main" id="{8D68D9CC-0771-4912-A95F-3E86D37DC3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87608" y="1556832"/>
            <a:ext cx="360000" cy="360000"/>
          </a:xfrm>
          <a:prstGeom prst="rect">
            <a:avLst/>
          </a:prstGeom>
          <a:solidFill>
            <a:srgbClr val="DA5054"/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noAutofit/>
          </a:bodyPr>
          <a:lstStyle/>
          <a:p>
            <a:pPr algn="ctr">
              <a:tabLst>
                <a:tab pos="1079500" algn="l"/>
                <a:tab pos="1701800" algn="l"/>
              </a:tabLst>
            </a:pPr>
            <a:r>
              <a:rPr lang="en-US" altLang="ko-KR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+mj-cs"/>
              </a:rPr>
              <a:t>02</a:t>
            </a:r>
          </a:p>
        </p:txBody>
      </p:sp>
      <p:sp>
        <p:nvSpPr>
          <p:cNvPr id="46" name="직사각형 125">
            <a:extLst>
              <a:ext uri="{FF2B5EF4-FFF2-40B4-BE49-F238E27FC236}">
                <a16:creationId xmlns:a16="http://schemas.microsoft.com/office/drawing/2014/main" id="{8D68D9CC-0771-4912-A95F-3E86D37DC3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88150" y="1556832"/>
            <a:ext cx="360000" cy="360000"/>
          </a:xfrm>
          <a:prstGeom prst="rect">
            <a:avLst/>
          </a:prstGeom>
          <a:solidFill>
            <a:srgbClr val="DA5054"/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noAutofit/>
          </a:bodyPr>
          <a:lstStyle/>
          <a:p>
            <a:pPr algn="ctr">
              <a:tabLst>
                <a:tab pos="1079500" algn="l"/>
                <a:tab pos="1701800" algn="l"/>
              </a:tabLst>
            </a:pPr>
            <a:r>
              <a:rPr lang="en-US" altLang="ko-KR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+mj-cs"/>
              </a:rPr>
              <a:t>03</a:t>
            </a:r>
          </a:p>
        </p:txBody>
      </p:sp>
      <p:sp>
        <p:nvSpPr>
          <p:cNvPr id="50" name="직사각형 125">
            <a:extLst>
              <a:ext uri="{FF2B5EF4-FFF2-40B4-BE49-F238E27FC236}">
                <a16:creationId xmlns:a16="http://schemas.microsoft.com/office/drawing/2014/main" id="{2FA7A672-DCB8-4475-8E56-BFA7272EF7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88150" y="4269289"/>
            <a:ext cx="360000" cy="360000"/>
          </a:xfrm>
          <a:prstGeom prst="rect">
            <a:avLst/>
          </a:prstGeom>
          <a:solidFill>
            <a:srgbClr val="DA5054"/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noAutofit/>
          </a:bodyPr>
          <a:lstStyle/>
          <a:p>
            <a:pPr algn="ctr">
              <a:tabLst>
                <a:tab pos="1079500" algn="l"/>
                <a:tab pos="1701800" algn="l"/>
              </a:tabLst>
            </a:pPr>
            <a:r>
              <a:rPr lang="en-US" altLang="ko-KR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+mj-cs"/>
              </a:rPr>
              <a:t>06</a:t>
            </a:r>
          </a:p>
        </p:txBody>
      </p:sp>
      <p:sp>
        <p:nvSpPr>
          <p:cNvPr id="51" name="직사각형 125">
            <a:extLst>
              <a:ext uri="{FF2B5EF4-FFF2-40B4-BE49-F238E27FC236}">
                <a16:creationId xmlns:a16="http://schemas.microsoft.com/office/drawing/2014/main" id="{2FA7A672-DCB8-4475-8E56-BFA7272EF7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3937" y="4286007"/>
            <a:ext cx="360000" cy="360000"/>
          </a:xfrm>
          <a:prstGeom prst="rect">
            <a:avLst/>
          </a:prstGeom>
          <a:solidFill>
            <a:srgbClr val="DA5054"/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noAutofit/>
          </a:bodyPr>
          <a:lstStyle/>
          <a:p>
            <a:pPr algn="ctr">
              <a:tabLst>
                <a:tab pos="1079500" algn="l"/>
                <a:tab pos="1701800" algn="l"/>
              </a:tabLst>
            </a:pPr>
            <a:r>
              <a:rPr lang="en-US" altLang="ko-KR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+mj-cs"/>
              </a:rPr>
              <a:t>04</a:t>
            </a:r>
          </a:p>
        </p:txBody>
      </p:sp>
      <p:sp>
        <p:nvSpPr>
          <p:cNvPr id="58" name="직사각형 125">
            <a:extLst>
              <a:ext uri="{FF2B5EF4-FFF2-40B4-BE49-F238E27FC236}">
                <a16:creationId xmlns:a16="http://schemas.microsoft.com/office/drawing/2014/main" id="{2FA7A672-DCB8-4475-8E56-BFA7272EF7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87648" y="4286007"/>
            <a:ext cx="360000" cy="360000"/>
          </a:xfrm>
          <a:prstGeom prst="rect">
            <a:avLst/>
          </a:prstGeom>
          <a:solidFill>
            <a:srgbClr val="DA5054"/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noAutofit/>
          </a:bodyPr>
          <a:lstStyle/>
          <a:p>
            <a:pPr algn="ctr">
              <a:tabLst>
                <a:tab pos="1079500" algn="l"/>
                <a:tab pos="1701800" algn="l"/>
              </a:tabLst>
            </a:pPr>
            <a:r>
              <a:rPr lang="en-US" altLang="ko-KR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+mj-cs"/>
              </a:rPr>
              <a:t>05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CEC9577-E167-4A7A-B7B1-98D3048903FF}"/>
              </a:ext>
            </a:extLst>
          </p:cNvPr>
          <p:cNvSpPr txBox="1"/>
          <p:nvPr/>
        </p:nvSpPr>
        <p:spPr>
          <a:xfrm>
            <a:off x="2487579" y="620688"/>
            <a:ext cx="7265161" cy="347674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>
              <a:spcAft>
                <a:spcPts val="300"/>
              </a:spcAft>
              <a:buSzPct val="80000"/>
            </a:pPr>
            <a:r>
              <a:rPr lang="en-US" altLang="ko-KR" sz="20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1D1D1B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+mj-cs"/>
              </a:rPr>
              <a:t>5. </a:t>
            </a:r>
            <a:r>
              <a:rPr lang="ko-KR" altLang="en-US" sz="20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1D1D1B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+mj-cs"/>
              </a:rPr>
              <a:t>개 발 성 과</a:t>
            </a:r>
            <a:endParaRPr lang="en-US" altLang="ko-KR" sz="20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1D1D1B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  <a:cs typeface="+mj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AFF1B5F-4D9E-491D-954D-C784AABD26D8}"/>
              </a:ext>
            </a:extLst>
          </p:cNvPr>
          <p:cNvSpPr txBox="1"/>
          <p:nvPr/>
        </p:nvSpPr>
        <p:spPr>
          <a:xfrm>
            <a:off x="2239562" y="1188486"/>
            <a:ext cx="7672863" cy="224291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>
              <a:spcAft>
                <a:spcPts val="300"/>
              </a:spcAft>
              <a:buSzPct val="80000"/>
            </a:pPr>
            <a:r>
              <a:rPr lang="ko-KR" altLang="en-US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E4D5E"/>
                </a:solidFill>
                <a:latin typeface="나눔스퀘어" panose="020B0600000101010101" pitchFamily="50" charset="-127"/>
                <a:ea typeface="나눔스퀘어" panose="020B0600000101010101" pitchFamily="50" charset="-127"/>
                <a:cs typeface="+mj-cs"/>
              </a:rPr>
              <a:t>개발성과 및 성과활용 방안</a:t>
            </a:r>
            <a:endParaRPr lang="en-US" altLang="ko-KR" sz="12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4E4D5E"/>
              </a:solidFill>
              <a:latin typeface="나눔스퀘어" panose="020B0600000101010101" pitchFamily="50" charset="-127"/>
              <a:ea typeface="나눔스퀘어" panose="020B0600000101010101" pitchFamily="50" charset="-127"/>
              <a:cs typeface="+mj-cs"/>
            </a:endParaRPr>
          </a:p>
        </p:txBody>
      </p:sp>
      <p:cxnSp>
        <p:nvCxnSpPr>
          <p:cNvPr id="36" name="직선 연결선 35">
            <a:extLst>
              <a:ext uri="{FF2B5EF4-FFF2-40B4-BE49-F238E27FC236}">
                <a16:creationId xmlns:a16="http://schemas.microsoft.com/office/drawing/2014/main" id="{CFA17316-7E62-480F-975E-77F6A2E9A8DA}"/>
              </a:ext>
            </a:extLst>
          </p:cNvPr>
          <p:cNvCxnSpPr>
            <a:cxnSpLocks/>
          </p:cNvCxnSpPr>
          <p:nvPr/>
        </p:nvCxnSpPr>
        <p:spPr>
          <a:xfrm>
            <a:off x="4827081" y="1054880"/>
            <a:ext cx="2585047" cy="0"/>
          </a:xfrm>
          <a:prstGeom prst="line">
            <a:avLst/>
          </a:prstGeom>
          <a:ln w="2857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162611F7-3343-4450-9C6F-CDD256898ABB}"/>
              </a:ext>
            </a:extLst>
          </p:cNvPr>
          <p:cNvSpPr txBox="1"/>
          <p:nvPr/>
        </p:nvSpPr>
        <p:spPr>
          <a:xfrm>
            <a:off x="2063355" y="1556832"/>
            <a:ext cx="18368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기술적 성과</a:t>
            </a:r>
            <a:endParaRPr lang="en-US" altLang="ko-KR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2D88448-0E83-4335-9F01-27AFB0EA9EA9}"/>
              </a:ext>
            </a:extLst>
          </p:cNvPr>
          <p:cNvSpPr txBox="1"/>
          <p:nvPr/>
        </p:nvSpPr>
        <p:spPr>
          <a:xfrm>
            <a:off x="5347608" y="1556832"/>
            <a:ext cx="12922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경제적 측면</a:t>
            </a:r>
            <a:endParaRPr lang="en-US" altLang="ko-KR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2004C68-536B-455C-ADBC-776C9B9749A0}"/>
              </a:ext>
            </a:extLst>
          </p:cNvPr>
          <p:cNvSpPr txBox="1"/>
          <p:nvPr/>
        </p:nvSpPr>
        <p:spPr>
          <a:xfrm>
            <a:off x="8545044" y="1556832"/>
            <a:ext cx="17274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연구개발 성과</a:t>
            </a:r>
            <a:endParaRPr lang="en-US" altLang="ko-KR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028169C-B434-49BA-967A-14D08DA325E0}"/>
              </a:ext>
            </a:extLst>
          </p:cNvPr>
          <p:cNvSpPr txBox="1"/>
          <p:nvPr/>
        </p:nvSpPr>
        <p:spPr>
          <a:xfrm>
            <a:off x="2063355" y="4287706"/>
            <a:ext cx="21282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연구개발 활용방안</a:t>
            </a:r>
            <a:endParaRPr lang="en-US" altLang="ko-KR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E464FA08-9D7E-431A-90B1-C78DAB0F148E}"/>
              </a:ext>
            </a:extLst>
          </p:cNvPr>
          <p:cNvSpPr txBox="1"/>
          <p:nvPr/>
        </p:nvSpPr>
        <p:spPr>
          <a:xfrm>
            <a:off x="5346096" y="4285240"/>
            <a:ext cx="14982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사업화 계획</a:t>
            </a:r>
            <a:endParaRPr lang="en-US" altLang="ko-KR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D38E4946-9CA7-4FA6-A7BB-E69230551232}"/>
              </a:ext>
            </a:extLst>
          </p:cNvPr>
          <p:cNvSpPr txBox="1"/>
          <p:nvPr/>
        </p:nvSpPr>
        <p:spPr>
          <a:xfrm>
            <a:off x="8545044" y="4271904"/>
            <a:ext cx="11911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고용 창출</a:t>
            </a:r>
            <a:endParaRPr lang="en-US" altLang="ko-KR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C473919A-9259-4E4C-8E81-EA5521615BEC}"/>
              </a:ext>
            </a:extLst>
          </p:cNvPr>
          <p:cNvSpPr txBox="1"/>
          <p:nvPr/>
        </p:nvSpPr>
        <p:spPr>
          <a:xfrm>
            <a:off x="1702447" y="1988840"/>
            <a:ext cx="2489155" cy="167706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기술 노하우 획득</a:t>
            </a:r>
            <a:endParaRPr lang="en-US" altLang="ko-KR" sz="1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설계도면 확보</a:t>
            </a:r>
            <a:endParaRPr lang="en-US" altLang="ko-KR" sz="1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구조해석 자료 확보</a:t>
            </a:r>
            <a:endParaRPr lang="en-US" altLang="ko-KR" sz="1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시제품 확보</a:t>
            </a:r>
            <a:endParaRPr lang="en-US" altLang="ko-KR" sz="1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부품안전인증 성능 확보</a:t>
            </a:r>
            <a:endParaRPr lang="en-US" altLang="ko-KR" sz="1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EF0F88D5-9166-4C10-8E7D-CEFAE8EF8174}"/>
              </a:ext>
            </a:extLst>
          </p:cNvPr>
          <p:cNvSpPr txBox="1"/>
          <p:nvPr/>
        </p:nvSpPr>
        <p:spPr>
          <a:xfrm>
            <a:off x="4987608" y="1988841"/>
            <a:ext cx="2876402" cy="232339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공동개발 </a:t>
            </a:r>
            <a:r>
              <a:rPr lang="en-US" altLang="ko-KR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– </a:t>
            </a:r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신뢰성 안전성 확보</a:t>
            </a:r>
            <a:endParaRPr lang="en-US" altLang="ko-KR" sz="1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신제품 개발의 견인효과</a:t>
            </a:r>
            <a:endParaRPr lang="en-US" altLang="ko-KR" sz="1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매출증대 효과</a:t>
            </a:r>
            <a:endParaRPr lang="en-US" altLang="ko-KR" sz="1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고용증대 효과</a:t>
            </a:r>
            <a:endParaRPr lang="en-US" altLang="ko-KR" sz="1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안정적인 개발여건 조성</a:t>
            </a:r>
            <a:endParaRPr lang="en-US" altLang="ko-KR" sz="1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중소기업 자생력 증대</a:t>
            </a:r>
            <a:endParaRPr lang="en-US" altLang="ko-KR" sz="1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>
              <a:lnSpc>
                <a:spcPct val="150000"/>
              </a:lnSpc>
            </a:pPr>
            <a:endParaRPr lang="en-US" altLang="ko-KR" sz="1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000CE0A3-54D5-467F-B88D-B9F8EC459F19}"/>
              </a:ext>
            </a:extLst>
          </p:cNvPr>
          <p:cNvSpPr txBox="1"/>
          <p:nvPr/>
        </p:nvSpPr>
        <p:spPr>
          <a:xfrm>
            <a:off x="8188150" y="1988841"/>
            <a:ext cx="2876402" cy="13538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부품안전인증 기준 충족</a:t>
            </a:r>
            <a:endParaRPr lang="en-US" altLang="ko-KR" sz="1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하드웨어 </a:t>
            </a:r>
            <a:r>
              <a:rPr lang="en-US" altLang="ko-KR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&amp; </a:t>
            </a:r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소프트웨어 확보</a:t>
            </a:r>
            <a:endParaRPr lang="en-US" altLang="ko-KR" sz="1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부품설계 및 구조해석 데이터</a:t>
            </a:r>
            <a:endParaRPr lang="en-US" altLang="ko-KR" sz="1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특허 출원</a:t>
            </a:r>
            <a:endParaRPr lang="en-US" altLang="ko-KR" sz="1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F16E4422-C50F-4BC1-840D-87A1463813F2}"/>
              </a:ext>
            </a:extLst>
          </p:cNvPr>
          <p:cNvSpPr txBox="1"/>
          <p:nvPr/>
        </p:nvSpPr>
        <p:spPr>
          <a:xfrm>
            <a:off x="1898479" y="4725144"/>
            <a:ext cx="2876402" cy="200022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활용대상 탐색</a:t>
            </a:r>
            <a:endParaRPr lang="en-US" altLang="ko-KR" sz="1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활용을 위한 단계적 전략 수립</a:t>
            </a:r>
            <a:endParaRPr lang="en-US" altLang="ko-KR" sz="1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ko-KR" altLang="en-US" sz="1400" dirty="0" err="1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한국승강기안전공단과</a:t>
            </a:r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협력</a:t>
            </a:r>
            <a:endParaRPr lang="en-US" altLang="ko-KR" sz="1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ko-KR" altLang="en-US" sz="1400" dirty="0" err="1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마켓팅</a:t>
            </a:r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홍보 </a:t>
            </a:r>
            <a:r>
              <a:rPr lang="en-US" altLang="ko-KR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/ </a:t>
            </a:r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판로확보</a:t>
            </a:r>
            <a:endParaRPr lang="en-US" altLang="ko-KR" sz="1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국내외 시장 진출</a:t>
            </a:r>
            <a:endParaRPr lang="en-US" altLang="ko-KR" sz="1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엑스포 참여 및 홍보</a:t>
            </a:r>
            <a:endParaRPr lang="en-US" altLang="ko-KR" sz="1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F23CB8EC-009B-452A-9EB1-B5DC015EE657}"/>
              </a:ext>
            </a:extLst>
          </p:cNvPr>
          <p:cNvSpPr txBox="1"/>
          <p:nvPr/>
        </p:nvSpPr>
        <p:spPr>
          <a:xfrm>
            <a:off x="4987608" y="4725144"/>
            <a:ext cx="2876402" cy="167706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가격 경쟁력을 통한 점유율 상승</a:t>
            </a:r>
            <a:endParaRPr lang="en-US" altLang="ko-KR" sz="1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인건비 절약으로 인한 가격경쟁력</a:t>
            </a:r>
            <a:endParaRPr lang="en-US" altLang="ko-KR" sz="1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설비 재투자</a:t>
            </a:r>
            <a:endParaRPr lang="en-US" altLang="ko-KR" sz="1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수출을 통한 글로벌 사업화</a:t>
            </a:r>
            <a:endParaRPr lang="en-US" altLang="ko-KR" sz="1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ko-KR" altLang="en-US" sz="1400" dirty="0" err="1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카다로그</a:t>
            </a:r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제작 등 홍보사업 활성</a:t>
            </a:r>
            <a:endParaRPr lang="en-US" altLang="ko-KR" sz="1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BA91961D-21A5-4B0A-AB7F-D1970CEF345B}"/>
              </a:ext>
            </a:extLst>
          </p:cNvPr>
          <p:cNvSpPr txBox="1"/>
          <p:nvPr/>
        </p:nvSpPr>
        <p:spPr>
          <a:xfrm>
            <a:off x="8188150" y="4725144"/>
            <a:ext cx="2876402" cy="167706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품질관리</a:t>
            </a:r>
            <a:endParaRPr lang="en-US" altLang="ko-KR" sz="1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품질검사</a:t>
            </a:r>
            <a:endParaRPr lang="en-US" altLang="ko-KR" sz="1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포장 및 납품</a:t>
            </a:r>
            <a:endParaRPr lang="en-US" altLang="ko-KR" sz="1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연구개발 인력 확충</a:t>
            </a:r>
            <a:endParaRPr lang="en-US" altLang="ko-KR" sz="1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고용 창출 효과 기대</a:t>
            </a:r>
            <a:endParaRPr lang="en-US" altLang="ko-KR" sz="1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66" name="제목 1">
            <a:extLst>
              <a:ext uri="{FF2B5EF4-FFF2-40B4-BE49-F238E27FC236}">
                <a16:creationId xmlns:a16="http://schemas.microsoft.com/office/drawing/2014/main" id="{9248CB3B-766C-4FEF-B5EE-A19678EBA4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026" y="116632"/>
            <a:ext cx="2736751" cy="431800"/>
          </a:xfrm>
        </p:spPr>
        <p:txBody>
          <a:bodyPr/>
          <a:lstStyle/>
          <a:p>
            <a:r>
              <a:rPr lang="ko-KR" altLang="en-US" dirty="0"/>
              <a:t>㈜서광 기술개발 지원사업</a:t>
            </a:r>
          </a:p>
        </p:txBody>
      </p:sp>
    </p:spTree>
    <p:extLst>
      <p:ext uri="{BB962C8B-B14F-4D97-AF65-F5344CB8AC3E}">
        <p14:creationId xmlns:p14="http://schemas.microsoft.com/office/powerpoint/2010/main" val="3078445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4" grpId="0" animBg="1"/>
      <p:bldP spid="46" grpId="0" animBg="1"/>
      <p:bldP spid="50" grpId="0" animBg="1"/>
      <p:bldP spid="51" grpId="0" animBg="1"/>
      <p:bldP spid="58" grpId="0" animBg="1"/>
      <p:bldP spid="38" grpId="0"/>
      <p:bldP spid="39" grpId="0"/>
      <p:bldP spid="40" grpId="0"/>
      <p:bldP spid="45" grpId="0"/>
      <p:bldP spid="52" grpId="0"/>
      <p:bldP spid="53" grpId="0"/>
      <p:bldP spid="54" grpId="0"/>
      <p:bldP spid="55" grpId="0"/>
      <p:bldP spid="60" grpId="0"/>
      <p:bldP spid="61" grpId="0"/>
      <p:bldP spid="63" grpId="0"/>
      <p:bldP spid="6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직선 연결선 33">
            <a:extLst>
              <a:ext uri="{FF2B5EF4-FFF2-40B4-BE49-F238E27FC236}">
                <a16:creationId xmlns:a16="http://schemas.microsoft.com/office/drawing/2014/main" id="{555B6C4C-A34B-4081-9CD5-A3B41ED8D264}"/>
              </a:ext>
            </a:extLst>
          </p:cNvPr>
          <p:cNvCxnSpPr>
            <a:cxnSpLocks/>
          </p:cNvCxnSpPr>
          <p:nvPr/>
        </p:nvCxnSpPr>
        <p:spPr>
          <a:xfrm>
            <a:off x="1343026" y="620713"/>
            <a:ext cx="81915" cy="0"/>
          </a:xfrm>
          <a:prstGeom prst="line">
            <a:avLst/>
          </a:prstGeom>
          <a:ln w="25400">
            <a:solidFill>
              <a:srgbClr val="DA50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1AFF1B5F-4D9E-491D-954D-C784AABD26D8}"/>
              </a:ext>
            </a:extLst>
          </p:cNvPr>
          <p:cNvSpPr txBox="1"/>
          <p:nvPr/>
        </p:nvSpPr>
        <p:spPr>
          <a:xfrm>
            <a:off x="2239562" y="1188486"/>
            <a:ext cx="7672863" cy="224291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>
              <a:spcAft>
                <a:spcPts val="300"/>
              </a:spcAft>
              <a:buSzPct val="80000"/>
            </a:pPr>
            <a:r>
              <a:rPr lang="ko-KR" altLang="en-US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E4D5E"/>
                </a:solidFill>
                <a:latin typeface="나눔스퀘어" panose="020B0600000101010101" pitchFamily="50" charset="-127"/>
                <a:ea typeface="나눔스퀘어" panose="020B0600000101010101" pitchFamily="50" charset="-127"/>
                <a:cs typeface="+mj-cs"/>
              </a:rPr>
              <a:t>연구개발비 사용</a:t>
            </a:r>
            <a:endParaRPr lang="en-US" altLang="ko-KR" sz="12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4E4D5E"/>
              </a:solidFill>
              <a:latin typeface="나눔스퀘어" panose="020B0600000101010101" pitchFamily="50" charset="-127"/>
              <a:ea typeface="나눔스퀘어" panose="020B0600000101010101" pitchFamily="50" charset="-127"/>
              <a:cs typeface="+mj-cs"/>
            </a:endParaRPr>
          </a:p>
        </p:txBody>
      </p:sp>
      <p:cxnSp>
        <p:nvCxnSpPr>
          <p:cNvPr id="36" name="직선 연결선 35">
            <a:extLst>
              <a:ext uri="{FF2B5EF4-FFF2-40B4-BE49-F238E27FC236}">
                <a16:creationId xmlns:a16="http://schemas.microsoft.com/office/drawing/2014/main" id="{CFA17316-7E62-480F-975E-77F6A2E9A8DA}"/>
              </a:ext>
            </a:extLst>
          </p:cNvPr>
          <p:cNvCxnSpPr>
            <a:cxnSpLocks/>
          </p:cNvCxnSpPr>
          <p:nvPr/>
        </p:nvCxnSpPr>
        <p:spPr>
          <a:xfrm>
            <a:off x="4827081" y="1054880"/>
            <a:ext cx="2585047" cy="0"/>
          </a:xfrm>
          <a:prstGeom prst="line">
            <a:avLst/>
          </a:prstGeom>
          <a:ln w="2857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제목 1">
            <a:extLst>
              <a:ext uri="{FF2B5EF4-FFF2-40B4-BE49-F238E27FC236}">
                <a16:creationId xmlns:a16="http://schemas.microsoft.com/office/drawing/2014/main" id="{81598ED9-F128-4731-BFE4-D48426057A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026" y="116632"/>
            <a:ext cx="2736751" cy="431800"/>
          </a:xfrm>
        </p:spPr>
        <p:txBody>
          <a:bodyPr/>
          <a:lstStyle/>
          <a:p>
            <a:r>
              <a:rPr lang="ko-KR" altLang="en-US" dirty="0"/>
              <a:t>㈜서광 기술개발 지원사업</a:t>
            </a:r>
          </a:p>
        </p:txBody>
      </p:sp>
      <p:graphicFrame>
        <p:nvGraphicFramePr>
          <p:cNvPr id="7" name="표 6">
            <a:extLst>
              <a:ext uri="{FF2B5EF4-FFF2-40B4-BE49-F238E27FC236}">
                <a16:creationId xmlns:a16="http://schemas.microsoft.com/office/drawing/2014/main" id="{22725592-AFD7-4A49-AFFA-98103479A2FE}"/>
              </a:ext>
            </a:extLst>
          </p:cNvPr>
          <p:cNvGraphicFramePr>
            <a:graphicFrameLocks noGrp="1"/>
          </p:cNvGraphicFramePr>
          <p:nvPr/>
        </p:nvGraphicFramePr>
        <p:xfrm>
          <a:off x="2207568" y="1700808"/>
          <a:ext cx="6721248" cy="4466156"/>
        </p:xfrm>
        <a:graphic>
          <a:graphicData uri="http://schemas.openxmlformats.org/drawingml/2006/table">
            <a:tbl>
              <a:tblPr/>
              <a:tblGrid>
                <a:gridCol w="9340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36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40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836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836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8361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1875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51216">
                <a:tc gridSpan="4">
                  <a:txBody>
                    <a:bodyPr/>
                    <a:lstStyle/>
                    <a:p>
                      <a:pPr marL="2171700" marR="63500" indent="-217170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ko-KR" altLang="en-US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구  분</a:t>
                      </a:r>
                      <a:r>
                        <a:rPr lang="ko-KR" altLang="en-US" sz="1200" kern="0" spc="-10" dirty="0">
                          <a:solidFill>
                            <a:schemeClr val="bg1"/>
                          </a:solidFill>
                          <a:effectLst/>
                          <a:latin typeface="+mj-ea"/>
                          <a:ea typeface="+mj-ea"/>
                        </a:rPr>
                        <a:t> </a:t>
                      </a:r>
                      <a:endParaRPr lang="ko-KR" altLang="en-US" sz="1200" kern="0" spc="0" dirty="0">
                        <a:solidFill>
                          <a:schemeClr val="bg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171700" marR="63500" indent="-217170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en-US" altLang="ko-KR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1</a:t>
                      </a:r>
                      <a:r>
                        <a:rPr lang="ko-KR" altLang="en-US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차년도</a:t>
                      </a:r>
                      <a:endParaRPr lang="ko-KR" altLang="en-US" sz="1200" kern="0" spc="0" dirty="0">
                        <a:solidFill>
                          <a:schemeClr val="bg1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marL="2171700" marR="63500" indent="-217170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en-US" altLang="ko-KR" sz="1200" kern="0" spc="-10" dirty="0">
                          <a:solidFill>
                            <a:schemeClr val="bg1"/>
                          </a:solidFill>
                          <a:effectLst/>
                          <a:latin typeface="+mj-ea"/>
                          <a:ea typeface="+mj-ea"/>
                        </a:rPr>
                        <a:t>(</a:t>
                      </a:r>
                      <a:r>
                        <a:rPr lang="en-US" altLang="ko-KR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2019</a:t>
                      </a:r>
                      <a:r>
                        <a:rPr lang="ko-KR" altLang="en-US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년</a:t>
                      </a:r>
                      <a:r>
                        <a:rPr lang="en-US" altLang="ko-KR" sz="1200" kern="0" spc="-10" dirty="0">
                          <a:solidFill>
                            <a:schemeClr val="bg1"/>
                          </a:solidFill>
                          <a:effectLst/>
                          <a:latin typeface="+mj-ea"/>
                          <a:ea typeface="+mj-ea"/>
                        </a:rPr>
                        <a:t>)</a:t>
                      </a:r>
                      <a:endParaRPr lang="ko-KR" altLang="en-US" sz="1200" kern="0" spc="0" dirty="0">
                        <a:solidFill>
                          <a:schemeClr val="bg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171700" marR="63500" indent="-217170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en-US" altLang="ko-KR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2</a:t>
                      </a:r>
                      <a:r>
                        <a:rPr lang="ko-KR" altLang="en-US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차년도</a:t>
                      </a:r>
                      <a:endParaRPr lang="ko-KR" altLang="en-US" sz="1200" kern="0" spc="0" dirty="0">
                        <a:solidFill>
                          <a:schemeClr val="bg1"/>
                        </a:solidFill>
                        <a:effectLst/>
                        <a:latin typeface="+mj-ea"/>
                        <a:ea typeface="+mn-ea"/>
                        <a:cs typeface="+mn-cs"/>
                      </a:endParaRPr>
                    </a:p>
                    <a:p>
                      <a:pPr marL="2171700" marR="63500" indent="-217170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en-US" altLang="ko-KR" sz="1200" kern="0" spc="-10" dirty="0">
                          <a:solidFill>
                            <a:schemeClr val="bg1"/>
                          </a:solidFill>
                          <a:effectLst/>
                          <a:latin typeface="+mj-ea"/>
                          <a:ea typeface="+mn-ea"/>
                          <a:cs typeface="+mn-cs"/>
                        </a:rPr>
                        <a:t>(</a:t>
                      </a:r>
                      <a:r>
                        <a:rPr lang="en-US" altLang="ko-KR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2020</a:t>
                      </a:r>
                      <a:r>
                        <a:rPr lang="ko-KR" altLang="en-US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년</a:t>
                      </a:r>
                      <a:r>
                        <a:rPr lang="en-US" altLang="ko-KR" sz="1200" kern="0" spc="-10" dirty="0">
                          <a:solidFill>
                            <a:schemeClr val="bg1"/>
                          </a:solidFill>
                          <a:effectLst/>
                          <a:latin typeface="+mj-ea"/>
                          <a:ea typeface="+mn-ea"/>
                          <a:cs typeface="+mn-cs"/>
                        </a:rPr>
                        <a:t>)</a:t>
                      </a:r>
                      <a:endParaRPr lang="ko-KR" altLang="en-US" sz="1200" kern="0" spc="0" dirty="0">
                        <a:solidFill>
                          <a:schemeClr val="bg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171700" marR="63500" indent="-2171700" algn="ctr" defTabSz="914400" rtl="0" eaLnBrk="1" fontAlgn="base" latinLnBrk="0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  <a:defRPr/>
                      </a:pPr>
                      <a:r>
                        <a:rPr lang="ko-KR" altLang="en-US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합 계</a:t>
                      </a:r>
                      <a:endParaRPr lang="ko-KR" altLang="en-US" sz="1200" kern="0" spc="0" dirty="0">
                        <a:solidFill>
                          <a:schemeClr val="bg1"/>
                        </a:solidFill>
                        <a:effectLst/>
                        <a:latin typeface="+mj-ea"/>
                        <a:ea typeface="+mn-ea"/>
                        <a:cs typeface="+mn-cs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3434">
                <a:tc rowSpan="10">
                  <a:txBody>
                    <a:bodyPr/>
                    <a:lstStyle/>
                    <a:p>
                      <a:pPr marL="2171700" marR="63500" indent="-217170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ko-KR" altLang="en-US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직접비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marL="2171700" marR="63500" indent="-217170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ko-KR" altLang="en-US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인건비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2171700" marR="63500" indent="-217170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ko-KR" altLang="en-US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내부</a:t>
                      </a:r>
                      <a:endParaRPr lang="ko-KR" altLang="en-US" sz="1200" kern="0" spc="0" baseline="0" dirty="0">
                        <a:solidFill>
                          <a:srgbClr val="000000"/>
                        </a:solidFill>
                        <a:effectLst/>
                        <a:latin typeface="+mj-ea"/>
                        <a:ea typeface="나눔스퀘어 Bold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71700" marR="63500" indent="-217170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ko-KR" altLang="en-US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현물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71700" marR="63500" indent="-217170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en-US" altLang="ko-KR" sz="1200" kern="0" spc="-1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6,750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71700" marR="63500" indent="-217170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en-US" altLang="ko-KR" sz="1200" kern="0" spc="-1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18,845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71700" marR="63500" indent="-217170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en-US" altLang="ko-KR" sz="1200" kern="0" spc="-1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25,595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343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171700" marR="63500" indent="-217170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ko-KR" altLang="en-US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현금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71700" marR="63500" indent="-217170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en-US" sz="1200" kern="0" spc="-1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-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71700" marR="63500" indent="-217170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endParaRPr lang="ko-KR" altLang="en-US" sz="1200" kern="0" spc="-1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71700" marR="63500" indent="-217170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endParaRPr lang="ko-KR" altLang="en-US" sz="1200" kern="0" spc="-1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343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2171700" marR="63500" indent="-217170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ko-KR" altLang="en-US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외부</a:t>
                      </a:r>
                      <a:endParaRPr lang="ko-KR" altLang="en-US" sz="1200" kern="0" spc="0" baseline="0" dirty="0">
                        <a:solidFill>
                          <a:srgbClr val="000000"/>
                        </a:solidFill>
                        <a:effectLst/>
                        <a:latin typeface="+mj-ea"/>
                        <a:ea typeface="나눔스퀘어 Bold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71700" marR="63500" indent="-217170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ko-KR" altLang="en-US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현물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71700" marR="63500" indent="-217170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en-US" sz="1200" kern="0" spc="-1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-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71700" marR="63500" indent="-217170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endParaRPr lang="ko-KR" altLang="en-US" sz="1200" kern="0" spc="-1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71700" marR="63500" indent="-217170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endParaRPr lang="ko-KR" altLang="en-US" sz="1200" kern="0" spc="-1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343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171700" marR="63500" indent="-217170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ko-KR" altLang="en-US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현금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71700" marR="63500" indent="-217170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en-US" sz="1200" kern="0" spc="-1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-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71700" marR="63500" indent="-217170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endParaRPr lang="ko-KR" altLang="en-US" sz="1200" kern="0" spc="-1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71700" marR="63500" indent="-217170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endParaRPr lang="ko-KR" altLang="en-US" sz="1200" kern="0" spc="-1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343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marL="2171700" marR="63500" indent="-2171700" algn="ctr" defTabSz="914400" rtl="0" eaLnBrk="1" fontAlgn="base" latinLnBrk="0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  <a:defRPr/>
                      </a:pPr>
                      <a:r>
                        <a:rPr lang="ko-KR" altLang="en-US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연구장비</a:t>
                      </a:r>
                      <a:r>
                        <a:rPr lang="en-US" altLang="ko-KR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재료비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171700" marR="63500" indent="-217170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ko-KR" altLang="en-US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현물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71700" marR="63500" indent="-217170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en-US" sz="1200" kern="0" spc="-1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-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71700" marR="63500" indent="-217170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endParaRPr lang="ko-KR" altLang="en-US" sz="1200" kern="0" spc="-1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71700" marR="63500" indent="-217170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endParaRPr lang="ko-KR" altLang="en-US" sz="1200" kern="0" spc="-1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343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171700" marR="63500" indent="-217170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ko-KR" altLang="en-US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현금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71700" marR="63500" indent="-217170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en-US" altLang="ko-KR" sz="1200" kern="0" spc="-1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18,031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71700" marR="63500" indent="-217170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en-US" altLang="ko-KR" sz="1200" kern="0" spc="-1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39,136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71700" marR="63500" indent="-217170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en-US" altLang="ko-KR" sz="1200" kern="0" spc="-1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57,167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343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2171700" marR="63500" indent="-217170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ko-KR" altLang="en-US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연구활동비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171700" marR="63500" indent="-217170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en-US" altLang="ko-KR" sz="1200" kern="0" spc="-1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-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71700" marR="63500" indent="-217170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en-US" altLang="ko-KR" sz="1200" kern="0" spc="-1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3,102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71700" marR="63500" indent="-217170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en-US" altLang="ko-KR" sz="1200" kern="0" spc="-1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3,102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343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2171700" marR="63500" indent="-217170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ko-KR" altLang="en-US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연구과제추진비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171700" marR="63500" indent="-217170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en-US" altLang="ko-KR" sz="1200" kern="0" spc="-1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1,907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71700" marR="63500" indent="-217170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en-US" altLang="ko-KR" sz="1200" kern="0" spc="-1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6,278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71700" marR="63500" indent="-217170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en-US" altLang="ko-KR" sz="1200" kern="0" spc="-1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8,185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343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2171700" marR="63500" indent="-217170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ko-KR" altLang="en-US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위탁연구비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171700" marR="63500" indent="-217170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en-US" sz="1200" kern="0" spc="-1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-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71700" marR="63500" indent="-217170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endParaRPr lang="ko-KR" altLang="en-US" sz="1200" kern="0" spc="-1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71700" marR="63500" indent="-217170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endParaRPr lang="ko-KR" altLang="en-US" sz="1200" kern="0" spc="-1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343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2171700" marR="63500" indent="-217170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ko-KR" altLang="en-US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소   계 </a:t>
                      </a:r>
                      <a:r>
                        <a:rPr lang="en-US" altLang="ko-KR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(A)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171700" marR="63500" indent="-217170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26,688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71700" marR="63500" indent="-217170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en-US" altLang="ko-KR" sz="1200" kern="0" spc="-1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67,362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71700" marR="63500" indent="-217170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en-US" altLang="ko-KR" sz="1200" kern="0" spc="-1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94,050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53434">
                <a:tc rowSpan="3">
                  <a:txBody>
                    <a:bodyPr/>
                    <a:lstStyle/>
                    <a:p>
                      <a:pPr marL="2171700" marR="63500" indent="-217170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ko-KR" altLang="en-US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간접비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2171700" marR="63500" indent="-217170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ko-KR" altLang="en-US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연구지원비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171700" marR="63500" indent="-217170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en-US" sz="1200" kern="0" spc="-1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-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71700" marR="63500" indent="-217170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endParaRPr lang="ko-KR" altLang="en-US" sz="1200" kern="0" spc="-1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71700" marR="63500" indent="-217170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endParaRPr lang="ko-KR" altLang="en-US" sz="1200" kern="0" spc="-1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5343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2171700" marR="63500" indent="-217170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ko-KR" altLang="en-US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성과활용지원비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171700" marR="63500" indent="-217170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en-US" altLang="ko-KR" sz="1200" kern="0" spc="-1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-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71700" marR="63500" indent="-217170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en-US" altLang="ko-KR" sz="1200" kern="0" spc="-1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5</a:t>
                      </a:r>
                      <a:r>
                        <a:rPr lang="en-US" sz="1200" kern="0" spc="-1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,500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71700" marR="63500" indent="-217170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en-US" altLang="ko-KR" sz="1200" kern="0" spc="-1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5</a:t>
                      </a:r>
                      <a:r>
                        <a:rPr lang="en-US" sz="1200" kern="0" spc="-1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,500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5343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2171700" marR="63500" indent="-217170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ko-KR" altLang="en-US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소   계 </a:t>
                      </a:r>
                      <a:r>
                        <a:rPr lang="en-US" altLang="ko-KR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(B)</a:t>
                      </a:r>
                      <a:endParaRPr lang="en-US" altLang="ko-KR" sz="12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n-ea"/>
                        <a:cs typeface="+mn-cs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171700" marR="63500" indent="-217170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en-US" altLang="ko-KR" sz="1200" kern="0" spc="-1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-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71700" marR="63500" indent="-217170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en-US" altLang="ko-KR" sz="1200" kern="0" spc="-1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5,500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71700" marR="63500" indent="-217170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en-US" altLang="ko-KR" sz="1200" kern="0" spc="-1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5,500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53434">
                <a:tc gridSpan="4">
                  <a:txBody>
                    <a:bodyPr/>
                    <a:lstStyle/>
                    <a:p>
                      <a:pPr marL="2171700" marR="63500" indent="-217170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ko-KR" altLang="en-US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부가가치세  </a:t>
                      </a:r>
                      <a:r>
                        <a:rPr lang="en-US" altLang="ko-KR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(A+B) X 10%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171700" marR="63500" indent="-217170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en-US" altLang="ko-KR" sz="1200" kern="0" spc="-1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-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71700" marR="63500" indent="-217170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en-US" altLang="ko-KR" sz="1200" kern="0" spc="-1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-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71700" marR="63500" indent="-217170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en-US" altLang="ko-KR" sz="1200" kern="0" spc="-1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-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53434">
                <a:tc gridSpan="4">
                  <a:txBody>
                    <a:bodyPr/>
                    <a:lstStyle/>
                    <a:p>
                      <a:pPr marL="2171700" marR="63500" indent="-217170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ko-KR" altLang="en-US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총 연구개발비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171700" marR="63500" indent="-217170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26,688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71700" marR="63500" indent="-217170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72,862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71700" marR="63500" indent="-217170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99,550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183357BD-E030-4788-A004-3FD9040A1EDF}"/>
              </a:ext>
            </a:extLst>
          </p:cNvPr>
          <p:cNvSpPr txBox="1"/>
          <p:nvPr/>
        </p:nvSpPr>
        <p:spPr>
          <a:xfrm>
            <a:off x="9048328" y="1476518"/>
            <a:ext cx="936104" cy="224291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>
              <a:spcAft>
                <a:spcPts val="300"/>
              </a:spcAft>
              <a:buSzPct val="80000"/>
            </a:pPr>
            <a:r>
              <a:rPr lang="ko-KR" altLang="en-US" sz="105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E4D5E"/>
                </a:solidFill>
                <a:latin typeface="나눔스퀘어" panose="020B0600000101010101" pitchFamily="50" charset="-127"/>
                <a:ea typeface="나눔스퀘어" panose="020B0600000101010101" pitchFamily="50" charset="-127"/>
                <a:cs typeface="+mj-cs"/>
              </a:rPr>
              <a:t>단위 </a:t>
            </a:r>
            <a:r>
              <a:rPr lang="en-US" altLang="ko-KR" sz="105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E4D5E"/>
                </a:solidFill>
                <a:latin typeface="나눔스퀘어" panose="020B0600000101010101" pitchFamily="50" charset="-127"/>
                <a:ea typeface="나눔스퀘어" panose="020B0600000101010101" pitchFamily="50" charset="-127"/>
                <a:cs typeface="+mj-cs"/>
              </a:rPr>
              <a:t>: </a:t>
            </a:r>
            <a:r>
              <a:rPr lang="ko-KR" altLang="en-US" sz="105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E4D5E"/>
                </a:solidFill>
                <a:latin typeface="나눔스퀘어" panose="020B0600000101010101" pitchFamily="50" charset="-127"/>
                <a:ea typeface="나눔스퀘어" panose="020B0600000101010101" pitchFamily="50" charset="-127"/>
                <a:cs typeface="+mj-cs"/>
              </a:rPr>
              <a:t>천원</a:t>
            </a:r>
            <a:endParaRPr lang="en-US" altLang="ko-KR" sz="105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4E4D5E"/>
              </a:solidFill>
              <a:latin typeface="나눔스퀘어" panose="020B0600000101010101" pitchFamily="50" charset="-127"/>
              <a:ea typeface="나눔스퀘어" panose="020B0600000101010101" pitchFamily="50" charset="-127"/>
              <a:cs typeface="+mj-cs"/>
            </a:endParaRPr>
          </a:p>
        </p:txBody>
      </p:sp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id="{8062339D-A03E-497E-8180-0F65BA7818E6}"/>
              </a:ext>
            </a:extLst>
          </p:cNvPr>
          <p:cNvGraphicFramePr>
            <a:graphicFrameLocks noGrp="1"/>
          </p:cNvGraphicFramePr>
          <p:nvPr/>
        </p:nvGraphicFramePr>
        <p:xfrm>
          <a:off x="8928816" y="1698529"/>
          <a:ext cx="936104" cy="4466156"/>
        </p:xfrm>
        <a:graphic>
          <a:graphicData uri="http://schemas.openxmlformats.org/drawingml/2006/table">
            <a:tbl>
              <a:tblPr/>
              <a:tblGrid>
                <a:gridCol w="936104">
                  <a:extLst>
                    <a:ext uri="{9D8B030D-6E8A-4147-A177-3AD203B41FA5}">
                      <a16:colId xmlns:a16="http://schemas.microsoft.com/office/drawing/2014/main" val="2324053290"/>
                    </a:ext>
                  </a:extLst>
                </a:gridCol>
              </a:tblGrid>
              <a:tr h="351216">
                <a:tc>
                  <a:txBody>
                    <a:bodyPr/>
                    <a:lstStyle/>
                    <a:p>
                      <a:pPr marL="2171700" marR="63500" indent="-217170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ko-KR" altLang="en-US" sz="1200" kern="0" spc="0" dirty="0">
                          <a:solidFill>
                            <a:schemeClr val="bg1"/>
                          </a:solidFill>
                          <a:effectLst/>
                          <a:latin typeface="+mj-ea"/>
                          <a:ea typeface="+mn-ea"/>
                          <a:cs typeface="+mn-cs"/>
                        </a:rPr>
                        <a:t>사용금액</a:t>
                      </a:r>
                    </a:p>
                    <a:p>
                      <a:pPr marL="2171700" marR="63500" indent="-217170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en-US" altLang="ko-KR" sz="1200" kern="0" spc="-10" dirty="0">
                          <a:solidFill>
                            <a:schemeClr val="bg1"/>
                          </a:solidFill>
                          <a:effectLst/>
                          <a:latin typeface="+mj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  <a:cs typeface="+mn-cs"/>
                        </a:rPr>
                        <a:t>개발완료</a:t>
                      </a:r>
                      <a:r>
                        <a:rPr lang="en-US" altLang="ko-KR" sz="1200" kern="0" spc="-10" dirty="0">
                          <a:solidFill>
                            <a:schemeClr val="bg1"/>
                          </a:solidFill>
                          <a:effectLst/>
                          <a:latin typeface="+mj-ea"/>
                          <a:ea typeface="+mn-ea"/>
                          <a:cs typeface="+mn-cs"/>
                        </a:rPr>
                        <a:t>)</a:t>
                      </a:r>
                      <a:endParaRPr lang="ko-KR" altLang="en-US" sz="1200" kern="0" spc="0" dirty="0">
                        <a:solidFill>
                          <a:schemeClr val="bg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5848675"/>
                  </a:ext>
                </a:extLst>
              </a:tr>
              <a:tr h="253434">
                <a:tc>
                  <a:txBody>
                    <a:bodyPr/>
                    <a:lstStyle/>
                    <a:p>
                      <a:pPr marL="2171700" marR="63500" indent="-217170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en-US" altLang="ko-KR" sz="1200" kern="0" spc="-1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25,595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3556437"/>
                  </a:ext>
                </a:extLst>
              </a:tr>
              <a:tr h="253434">
                <a:tc>
                  <a:txBody>
                    <a:bodyPr/>
                    <a:lstStyle/>
                    <a:p>
                      <a:pPr marL="2171700" marR="63500" indent="-217170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endParaRPr lang="ko-KR" altLang="en-US" sz="1200" kern="0" spc="-1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3630592"/>
                  </a:ext>
                </a:extLst>
              </a:tr>
              <a:tr h="253434">
                <a:tc>
                  <a:txBody>
                    <a:bodyPr/>
                    <a:lstStyle/>
                    <a:p>
                      <a:pPr marL="2171700" marR="63500" indent="-217170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endParaRPr lang="ko-KR" altLang="en-US" sz="1200" kern="0" spc="-1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3380062"/>
                  </a:ext>
                </a:extLst>
              </a:tr>
              <a:tr h="253434">
                <a:tc>
                  <a:txBody>
                    <a:bodyPr/>
                    <a:lstStyle/>
                    <a:p>
                      <a:pPr marL="2171700" marR="63500" indent="-217170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endParaRPr lang="ko-KR" altLang="en-US" sz="1200" kern="0" spc="-1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2745939"/>
                  </a:ext>
                </a:extLst>
              </a:tr>
              <a:tr h="253434">
                <a:tc>
                  <a:txBody>
                    <a:bodyPr/>
                    <a:lstStyle/>
                    <a:p>
                      <a:pPr marL="2171700" marR="63500" indent="-217170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endParaRPr lang="ko-KR" altLang="en-US" sz="1200" kern="0" spc="-1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5498668"/>
                  </a:ext>
                </a:extLst>
              </a:tr>
              <a:tr h="253434">
                <a:tc>
                  <a:txBody>
                    <a:bodyPr/>
                    <a:lstStyle/>
                    <a:p>
                      <a:pPr marL="2171700" marR="63500" indent="-217170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en-US" altLang="ko-KR" sz="1200" kern="0" spc="-1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57,167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5515997"/>
                  </a:ext>
                </a:extLst>
              </a:tr>
              <a:tr h="253434">
                <a:tc>
                  <a:txBody>
                    <a:bodyPr/>
                    <a:lstStyle/>
                    <a:p>
                      <a:pPr marL="2171700" marR="63500" indent="-217170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en-US" sz="1200" kern="0" spc="-1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2,800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1746477"/>
                  </a:ext>
                </a:extLst>
              </a:tr>
              <a:tr h="253434">
                <a:tc>
                  <a:txBody>
                    <a:bodyPr/>
                    <a:lstStyle/>
                    <a:p>
                      <a:pPr marL="2171700" marR="63500" indent="-217170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en-US" altLang="ko-KR" sz="1200" kern="0" spc="-1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8,185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9302515"/>
                  </a:ext>
                </a:extLst>
              </a:tr>
              <a:tr h="253434">
                <a:tc>
                  <a:txBody>
                    <a:bodyPr/>
                    <a:lstStyle/>
                    <a:p>
                      <a:pPr marL="2171700" marR="63500" indent="-217170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endParaRPr lang="ko-KR" altLang="en-US" sz="1200" kern="0" spc="-1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4968066"/>
                  </a:ext>
                </a:extLst>
              </a:tr>
              <a:tr h="253434">
                <a:tc>
                  <a:txBody>
                    <a:bodyPr/>
                    <a:lstStyle/>
                    <a:p>
                      <a:pPr marL="2171700" marR="63500" indent="-217170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en-US" altLang="ko-KR" sz="1200" kern="0" spc="-1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94,050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36722398"/>
                  </a:ext>
                </a:extLst>
              </a:tr>
              <a:tr h="253434">
                <a:tc>
                  <a:txBody>
                    <a:bodyPr/>
                    <a:lstStyle/>
                    <a:p>
                      <a:pPr marL="2171700" marR="63500" indent="-217170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endParaRPr lang="ko-KR" altLang="en-US" sz="1200" kern="0" spc="-1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4490444"/>
                  </a:ext>
                </a:extLst>
              </a:tr>
              <a:tr h="253434">
                <a:tc>
                  <a:txBody>
                    <a:bodyPr/>
                    <a:lstStyle/>
                    <a:p>
                      <a:pPr marL="2171700" marR="63500" indent="-217170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en-US" altLang="ko-KR" sz="1200" kern="0" spc="-1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5,181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43381013"/>
                  </a:ext>
                </a:extLst>
              </a:tr>
              <a:tr h="253434">
                <a:tc>
                  <a:txBody>
                    <a:bodyPr/>
                    <a:lstStyle/>
                    <a:p>
                      <a:pPr marL="2171700" marR="63500" indent="-217170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en-US" altLang="ko-KR" sz="1200" kern="0" spc="-1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5,181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6825869"/>
                  </a:ext>
                </a:extLst>
              </a:tr>
              <a:tr h="253434">
                <a:tc>
                  <a:txBody>
                    <a:bodyPr/>
                    <a:lstStyle/>
                    <a:p>
                      <a:pPr marL="2171700" marR="63500" indent="-217170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en-US" altLang="ko-KR" sz="1200" kern="0" spc="-1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-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0868483"/>
                  </a:ext>
                </a:extLst>
              </a:tr>
              <a:tr h="253434">
                <a:tc>
                  <a:txBody>
                    <a:bodyPr/>
                    <a:lstStyle/>
                    <a:p>
                      <a:pPr marL="2171700" marR="63500" indent="-217170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en-US" altLang="ko-KR" sz="1200" kern="0" spc="0" dirty="0">
                          <a:solidFill>
                            <a:srgbClr val="FF0000"/>
                          </a:solidFill>
                          <a:effectLst/>
                          <a:latin typeface="+mj-ea"/>
                          <a:ea typeface="+mj-ea"/>
                        </a:rPr>
                        <a:t>99,231</a:t>
                      </a:r>
                      <a:endParaRPr lang="en-US" sz="1200" kern="0" spc="0" dirty="0">
                        <a:solidFill>
                          <a:srgbClr val="FF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8054414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E40D437E-DAF1-4F43-B020-E7F605805480}"/>
              </a:ext>
            </a:extLst>
          </p:cNvPr>
          <p:cNvSpPr txBox="1"/>
          <p:nvPr/>
        </p:nvSpPr>
        <p:spPr>
          <a:xfrm>
            <a:off x="8328248" y="1478797"/>
            <a:ext cx="936104" cy="224291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>
              <a:spcAft>
                <a:spcPts val="300"/>
              </a:spcAft>
              <a:buSzPct val="80000"/>
            </a:pPr>
            <a:r>
              <a:rPr lang="ko-KR" altLang="en-US" sz="105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E4D5E"/>
                </a:solidFill>
                <a:latin typeface="나눔스퀘어" panose="020B0600000101010101" pitchFamily="50" charset="-127"/>
                <a:ea typeface="나눔스퀘어" panose="020B0600000101010101" pitchFamily="50" charset="-127"/>
                <a:cs typeface="+mj-cs"/>
              </a:rPr>
              <a:t>부가세포함  </a:t>
            </a:r>
            <a:r>
              <a:rPr lang="en-US" altLang="ko-KR" sz="105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E4D5E"/>
                </a:solidFill>
                <a:latin typeface="나눔스퀘어" panose="020B0600000101010101" pitchFamily="50" charset="-127"/>
                <a:ea typeface="나눔스퀘어" panose="020B0600000101010101" pitchFamily="50" charset="-127"/>
                <a:cs typeface="+mj-cs"/>
              </a:rPr>
              <a:t>/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4CBA8DE-9E0A-4878-BEF5-B06B78F1116E}"/>
              </a:ext>
            </a:extLst>
          </p:cNvPr>
          <p:cNvSpPr txBox="1"/>
          <p:nvPr/>
        </p:nvSpPr>
        <p:spPr>
          <a:xfrm>
            <a:off x="2487579" y="620688"/>
            <a:ext cx="7265161" cy="347674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>
              <a:spcAft>
                <a:spcPts val="300"/>
              </a:spcAft>
              <a:buSzPct val="80000"/>
            </a:pPr>
            <a:r>
              <a:rPr lang="en-US" altLang="ko-KR" sz="20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1D1D1B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+mj-cs"/>
              </a:rPr>
              <a:t>5. </a:t>
            </a:r>
            <a:r>
              <a:rPr lang="ko-KR" altLang="en-US" sz="20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1D1D1B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+mj-cs"/>
              </a:rPr>
              <a:t>개 발 성 과</a:t>
            </a:r>
            <a:endParaRPr lang="en-US" altLang="ko-KR" sz="20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1D1D1B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22341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직선 연결선 33">
            <a:extLst>
              <a:ext uri="{FF2B5EF4-FFF2-40B4-BE49-F238E27FC236}">
                <a16:creationId xmlns:a16="http://schemas.microsoft.com/office/drawing/2014/main" id="{555B6C4C-A34B-4081-9CD5-A3B41ED8D264}"/>
              </a:ext>
            </a:extLst>
          </p:cNvPr>
          <p:cNvCxnSpPr>
            <a:cxnSpLocks/>
          </p:cNvCxnSpPr>
          <p:nvPr/>
        </p:nvCxnSpPr>
        <p:spPr>
          <a:xfrm>
            <a:off x="1343026" y="620713"/>
            <a:ext cx="81915" cy="0"/>
          </a:xfrm>
          <a:prstGeom prst="line">
            <a:avLst/>
          </a:prstGeom>
          <a:ln w="25400">
            <a:solidFill>
              <a:srgbClr val="DA50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직선 연결선 37">
            <a:extLst>
              <a:ext uri="{FF2B5EF4-FFF2-40B4-BE49-F238E27FC236}">
                <a16:creationId xmlns:a16="http://schemas.microsoft.com/office/drawing/2014/main" id="{A801E98C-B8E4-4DE9-8567-E0481FE77F0D}"/>
              </a:ext>
            </a:extLst>
          </p:cNvPr>
          <p:cNvCxnSpPr>
            <a:cxnSpLocks/>
          </p:cNvCxnSpPr>
          <p:nvPr/>
        </p:nvCxnSpPr>
        <p:spPr>
          <a:xfrm>
            <a:off x="4786728" y="1237763"/>
            <a:ext cx="2618115" cy="0"/>
          </a:xfrm>
          <a:prstGeom prst="line">
            <a:avLst/>
          </a:prstGeom>
          <a:ln w="2857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E8A3023E-B49B-472C-8F1B-E2A37BA6203D}"/>
              </a:ext>
            </a:extLst>
          </p:cNvPr>
          <p:cNvSpPr txBox="1"/>
          <p:nvPr/>
        </p:nvSpPr>
        <p:spPr>
          <a:xfrm>
            <a:off x="2455586" y="818855"/>
            <a:ext cx="7265161" cy="347674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>
              <a:spcAft>
                <a:spcPts val="300"/>
              </a:spcAft>
              <a:buSzPct val="80000"/>
            </a:pPr>
            <a:r>
              <a:rPr lang="ko-KR" altLang="en-US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1D1D1B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+mj-cs"/>
              </a:rPr>
              <a:t>감사합니다</a:t>
            </a:r>
            <a:endParaRPr lang="en-US" altLang="ko-KR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1D1D1B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  <a:cs typeface="+mj-cs"/>
            </a:endParaRPr>
          </a:p>
        </p:txBody>
      </p:sp>
      <p:pic>
        <p:nvPicPr>
          <p:cNvPr id="10" name="_x358924248" descr="EMB000037f801c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28" b="3281"/>
          <a:stretch>
            <a:fillRect/>
          </a:stretch>
        </p:blipFill>
        <p:spPr bwMode="auto">
          <a:xfrm>
            <a:off x="6336726" y="1700809"/>
            <a:ext cx="3071643" cy="2798554"/>
          </a:xfrm>
          <a:prstGeom prst="rect">
            <a:avLst/>
          </a:prstGeom>
          <a:noFill/>
          <a:ln>
            <a:solidFill>
              <a:srgbClr val="1D1D1B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4259580" y="4610311"/>
            <a:ext cx="3672408" cy="10937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043056">
              <a:lnSpc>
                <a:spcPct val="150000"/>
              </a:lnSpc>
              <a:defRPr/>
            </a:pPr>
            <a:r>
              <a:rPr lang="en-US" altLang="ko-KR" sz="4800" spc="-15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THANK YOU !</a:t>
            </a: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16A763C6-18D7-4F1C-8E11-2FB9E39A98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3592" y="1700808"/>
            <a:ext cx="3385918" cy="2798554"/>
          </a:xfrm>
          <a:prstGeom prst="rect">
            <a:avLst/>
          </a:prstGeom>
          <a:ln>
            <a:solidFill>
              <a:srgbClr val="1D1D1B"/>
            </a:solidFill>
          </a:ln>
        </p:spPr>
      </p:pic>
      <p:sp>
        <p:nvSpPr>
          <p:cNvPr id="13" name="제목 1">
            <a:extLst>
              <a:ext uri="{FF2B5EF4-FFF2-40B4-BE49-F238E27FC236}">
                <a16:creationId xmlns:a16="http://schemas.microsoft.com/office/drawing/2014/main" id="{E73E8636-29E3-400F-81E0-06B94E95A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026" y="116632"/>
            <a:ext cx="2736751" cy="431800"/>
          </a:xfrm>
        </p:spPr>
        <p:txBody>
          <a:bodyPr/>
          <a:lstStyle/>
          <a:p>
            <a:r>
              <a:rPr lang="ko-KR" altLang="en-US" dirty="0"/>
              <a:t>㈜서광 기술개발 지원사업</a:t>
            </a:r>
          </a:p>
        </p:txBody>
      </p:sp>
    </p:spTree>
    <p:extLst>
      <p:ext uri="{BB962C8B-B14F-4D97-AF65-F5344CB8AC3E}">
        <p14:creationId xmlns:p14="http://schemas.microsoft.com/office/powerpoint/2010/main" val="3346977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3" name="직사각형 125"/>
          <p:cNvSpPr>
            <a:spLocks noChangeArrowheads="1"/>
          </p:cNvSpPr>
          <p:nvPr/>
        </p:nvSpPr>
        <p:spPr bwMode="auto">
          <a:xfrm>
            <a:off x="1683678" y="5812872"/>
            <a:ext cx="2530524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ko-KR" altLang="en-US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+mj-cs"/>
              </a:rPr>
              <a:t>소 재 지</a:t>
            </a:r>
            <a:endParaRPr lang="en-US" altLang="ko-KR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bg1">
                  <a:lumMod val="9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  <a:cs typeface="+mj-cs"/>
            </a:endParaRPr>
          </a:p>
          <a:p>
            <a:pPr lvl="0" algn="ctr"/>
            <a:r>
              <a:rPr lang="ko-KR" altLang="en-US" sz="8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ABAAB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경상남도 거창군 남상면 일반산업단지 </a:t>
            </a:r>
            <a:r>
              <a:rPr lang="en-US" altLang="ko-KR" sz="8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ABAAB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191</a:t>
            </a: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CE28190E-A4C1-4F6D-8ABE-43CE8BFB8E28}"/>
              </a:ext>
            </a:extLst>
          </p:cNvPr>
          <p:cNvSpPr txBox="1"/>
          <p:nvPr/>
        </p:nvSpPr>
        <p:spPr>
          <a:xfrm>
            <a:off x="2455586" y="1177220"/>
            <a:ext cx="7672863" cy="224291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>
              <a:spcAft>
                <a:spcPts val="300"/>
              </a:spcAft>
              <a:buSzPct val="80000"/>
            </a:pPr>
            <a:r>
              <a:rPr lang="en-US" altLang="ko-KR" sz="105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E4D5E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+mj-cs"/>
              </a:rPr>
              <a:t>1994</a:t>
            </a:r>
            <a:r>
              <a:rPr lang="ko-KR" altLang="en-US" sz="105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E4D5E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+mj-cs"/>
              </a:rPr>
              <a:t>년 설립 이래</a:t>
            </a:r>
            <a:r>
              <a:rPr lang="en-US" altLang="ko-KR" sz="105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E4D5E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+mj-cs"/>
              </a:rPr>
              <a:t>, </a:t>
            </a:r>
            <a:r>
              <a:rPr lang="ko-KR" altLang="en-US" sz="105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E4D5E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+mj-cs"/>
              </a:rPr>
              <a:t>산업부품 가공 및 조립기술을 바탕으로 국내</a:t>
            </a:r>
            <a:r>
              <a:rPr lang="en-US" altLang="ko-KR" sz="105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E4D5E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+mj-cs"/>
              </a:rPr>
              <a:t>/</a:t>
            </a:r>
            <a:r>
              <a:rPr lang="ko-KR" altLang="en-US" sz="105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E4D5E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+mj-cs"/>
              </a:rPr>
              <a:t>외 안전 인증 조건에 부합하는 승강기부품 제조회사 입니다</a:t>
            </a:r>
            <a:r>
              <a:rPr lang="en-US" altLang="ko-KR" sz="105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E4D5E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+mj-cs"/>
              </a:rPr>
              <a:t>.</a:t>
            </a:r>
            <a:r>
              <a:rPr lang="ko-KR" altLang="en-US" sz="105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E4D5E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+mj-cs"/>
              </a:rPr>
              <a:t> </a:t>
            </a:r>
            <a:endParaRPr lang="en-US" altLang="ko-KR" sz="105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4E4D5E"/>
              </a:solidFill>
              <a:latin typeface="HY견고딕" panose="02030600000101010101" pitchFamily="18" charset="-127"/>
              <a:ea typeface="HY견고딕" panose="02030600000101010101" pitchFamily="18" charset="-127"/>
              <a:cs typeface="+mj-cs"/>
            </a:endParaRPr>
          </a:p>
        </p:txBody>
      </p:sp>
      <p:graphicFrame>
        <p:nvGraphicFramePr>
          <p:cNvPr id="18" name="표 17">
            <a:extLst>
              <a:ext uri="{FF2B5EF4-FFF2-40B4-BE49-F238E27FC236}">
                <a16:creationId xmlns:a16="http://schemas.microsoft.com/office/drawing/2014/main" id="{B468B49E-604D-4A5C-B37C-A1218698DF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3094187"/>
              </p:ext>
            </p:extLst>
          </p:nvPr>
        </p:nvGraphicFramePr>
        <p:xfrm>
          <a:off x="5303912" y="2063114"/>
          <a:ext cx="5063688" cy="16442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659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6592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6592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6592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45485">
                <a:tc>
                  <a:txBody>
                    <a:bodyPr/>
                    <a:lstStyle/>
                    <a:p>
                      <a:pPr marL="0" algn="ctr" defTabSz="914400" rtl="0" eaLnBrk="1" latinLnBrk="1" hangingPunct="1">
                        <a:lnSpc>
                          <a:spcPct val="114000"/>
                        </a:lnSpc>
                        <a:spcBef>
                          <a:spcPts val="95"/>
                        </a:spcBef>
                      </a:pPr>
                      <a:r>
                        <a:rPr lang="ko-KR" altLang="en-US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j-cs"/>
                        </a:rPr>
                        <a:t>년도</a:t>
                      </a:r>
                    </a:p>
                  </a:txBody>
                  <a:tcPr marL="100584" marR="100584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j-cs"/>
                        </a:rPr>
                        <a:t>매출액</a:t>
                      </a:r>
                    </a:p>
                  </a:txBody>
                  <a:tcPr marL="100584" marR="100584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j-cs"/>
                        </a:rPr>
                        <a:t>수출액</a:t>
                      </a:r>
                    </a:p>
                  </a:txBody>
                  <a:tcPr marL="100584" marR="100584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j-cs"/>
                        </a:rPr>
                        <a:t>합계</a:t>
                      </a:r>
                    </a:p>
                  </a:txBody>
                  <a:tcPr marL="100584" marR="100584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625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j-cs"/>
                        </a:rPr>
                        <a:t>2018</a:t>
                      </a:r>
                      <a:endParaRPr lang="ko-KR" altLang="en-US" sz="1200" b="1" kern="1200" spc="-50" dirty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j-cs"/>
                      </a:endParaRPr>
                    </a:p>
                  </a:txBody>
                  <a:tcPr marL="100584" marR="100584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j-cs"/>
                        </a:rPr>
                        <a:t>3,100</a:t>
                      </a:r>
                      <a:endParaRPr lang="ko-KR" altLang="en-US" sz="1200" b="1" kern="1200" spc="-50" dirty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j-cs"/>
                      </a:endParaRPr>
                    </a:p>
                  </a:txBody>
                  <a:tcPr marL="100584" marR="100584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j-cs"/>
                        </a:rPr>
                        <a:t>0</a:t>
                      </a:r>
                      <a:endParaRPr lang="ko-KR" altLang="en-US" sz="1200" b="1" kern="1200" spc="-50" dirty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j-cs"/>
                      </a:endParaRPr>
                    </a:p>
                  </a:txBody>
                  <a:tcPr marL="100584" marR="100584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j-cs"/>
                        </a:rPr>
                        <a:t>3,100</a:t>
                      </a:r>
                      <a:endParaRPr lang="ko-KR" altLang="en-US" sz="1200" b="1" kern="1200" spc="-50" dirty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j-cs"/>
                      </a:endParaRPr>
                    </a:p>
                  </a:txBody>
                  <a:tcPr marL="100584" marR="100584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625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j-cs"/>
                        </a:rPr>
                        <a:t>2019</a:t>
                      </a:r>
                      <a:endParaRPr lang="ko-KR" altLang="en-US" sz="1200" b="1" kern="1200" spc="-50" dirty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j-cs"/>
                      </a:endParaRPr>
                    </a:p>
                  </a:txBody>
                  <a:tcPr marL="100584" marR="100584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j-cs"/>
                        </a:rPr>
                        <a:t>3,500</a:t>
                      </a:r>
                      <a:endParaRPr lang="ko-KR" altLang="en-US" sz="1200" b="1" kern="1200" spc="-50" dirty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j-cs"/>
                      </a:endParaRPr>
                    </a:p>
                  </a:txBody>
                  <a:tcPr marL="100584" marR="100584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j-cs"/>
                        </a:rPr>
                        <a:t>2</a:t>
                      </a:r>
                      <a:endParaRPr lang="ko-KR" altLang="en-US" sz="1200" b="1" kern="1200" spc="-50" dirty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j-cs"/>
                      </a:endParaRPr>
                    </a:p>
                  </a:txBody>
                  <a:tcPr marL="100584" marR="100584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j-cs"/>
                        </a:rPr>
                        <a:t>3,502</a:t>
                      </a:r>
                      <a:endParaRPr lang="ko-KR" altLang="en-US" sz="1200" b="1" kern="1200" spc="-50" dirty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j-cs"/>
                      </a:endParaRPr>
                    </a:p>
                  </a:txBody>
                  <a:tcPr marL="100584" marR="100584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625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j-cs"/>
                        </a:rPr>
                        <a:t>2020</a:t>
                      </a:r>
                      <a:endParaRPr lang="ko-KR" altLang="en-US" sz="1200" b="1" kern="1200" spc="-50" dirty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j-cs"/>
                      </a:endParaRPr>
                    </a:p>
                  </a:txBody>
                  <a:tcPr marL="100584" marR="100584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j-cs"/>
                        </a:rPr>
                        <a:t>3,380</a:t>
                      </a:r>
                      <a:endParaRPr lang="ko-KR" altLang="en-US" sz="1200" b="1" kern="1200" spc="-50" dirty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j-cs"/>
                      </a:endParaRPr>
                    </a:p>
                  </a:txBody>
                  <a:tcPr marL="100584" marR="100584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j-cs"/>
                        </a:rPr>
                        <a:t>0</a:t>
                      </a:r>
                      <a:endParaRPr lang="ko-KR" altLang="en-US" sz="1200" b="1" kern="1200" spc="-50" dirty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j-cs"/>
                      </a:endParaRPr>
                    </a:p>
                  </a:txBody>
                  <a:tcPr marL="100584" marR="100584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j-cs"/>
                        </a:rPr>
                        <a:t>3,380</a:t>
                      </a:r>
                      <a:endParaRPr lang="ko-KR" altLang="en-US" sz="1200" b="1" kern="1200" spc="-50" dirty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j-cs"/>
                      </a:endParaRPr>
                    </a:p>
                  </a:txBody>
                  <a:tcPr marL="100584" marR="100584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2" name="직사각형 51"/>
          <p:cNvSpPr/>
          <p:nvPr/>
        </p:nvSpPr>
        <p:spPr>
          <a:xfrm>
            <a:off x="5315027" y="1646657"/>
            <a:ext cx="1585634" cy="2748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ko-KR" altLang="en-US" sz="2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연 매출액</a:t>
            </a:r>
            <a:endParaRPr lang="en-US" altLang="ko-KR" sz="2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3678" y="1676546"/>
            <a:ext cx="2931244" cy="41280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직사각형 18"/>
          <p:cNvSpPr/>
          <p:nvPr/>
        </p:nvSpPr>
        <p:spPr>
          <a:xfrm>
            <a:off x="9336360" y="1775082"/>
            <a:ext cx="1008112" cy="2748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ko-KR" altLang="en-US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단위 </a:t>
            </a:r>
            <a:r>
              <a:rPr lang="en-US" altLang="ko-KR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: </a:t>
            </a:r>
            <a:r>
              <a:rPr lang="ko-KR" altLang="en-US" sz="1200" dirty="0" err="1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백만원</a:t>
            </a:r>
            <a:endParaRPr lang="en-US" altLang="ko-KR" sz="12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graphicFrame>
        <p:nvGraphicFramePr>
          <p:cNvPr id="20" name="표 19">
            <a:extLst>
              <a:ext uri="{FF2B5EF4-FFF2-40B4-BE49-F238E27FC236}">
                <a16:creationId xmlns:a16="http://schemas.microsoft.com/office/drawing/2014/main" id="{B468B49E-604D-4A5C-B37C-A1218698DFC6}"/>
              </a:ext>
            </a:extLst>
          </p:cNvPr>
          <p:cNvGraphicFramePr>
            <a:graphicFrameLocks noGrp="1"/>
          </p:cNvGraphicFramePr>
          <p:nvPr/>
        </p:nvGraphicFramePr>
        <p:xfrm>
          <a:off x="5321338" y="4369799"/>
          <a:ext cx="2574863" cy="19355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07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7148">
                <a:tc>
                  <a:txBody>
                    <a:bodyPr/>
                    <a:lstStyle/>
                    <a:p>
                      <a:pPr marL="0" algn="ctr" defTabSz="914400" rtl="0" eaLnBrk="1" latinLnBrk="1" hangingPunct="1">
                        <a:lnSpc>
                          <a:spcPct val="114000"/>
                        </a:lnSpc>
                        <a:spcBef>
                          <a:spcPts val="95"/>
                        </a:spcBef>
                      </a:pPr>
                      <a:r>
                        <a:rPr lang="ko-KR" altLang="en-US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j-cs"/>
                        </a:rPr>
                        <a:t>직무</a:t>
                      </a:r>
                    </a:p>
                  </a:txBody>
                  <a:tcPr marL="100584" marR="100584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j-cs"/>
                        </a:rPr>
                        <a:t>인원</a:t>
                      </a:r>
                      <a:r>
                        <a:rPr lang="en-US" altLang="ko-KR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j-cs"/>
                        </a:rPr>
                        <a:t>(</a:t>
                      </a:r>
                      <a:r>
                        <a:rPr lang="ko-KR" altLang="en-US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j-cs"/>
                        </a:rPr>
                        <a:t>명</a:t>
                      </a:r>
                      <a:r>
                        <a:rPr lang="en-US" altLang="ko-KR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j-cs"/>
                        </a:rPr>
                        <a:t>)</a:t>
                      </a:r>
                      <a:endParaRPr lang="ko-KR" altLang="en-US" sz="1200" b="1" kern="1200" spc="-50" dirty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j-cs"/>
                      </a:endParaRPr>
                    </a:p>
                  </a:txBody>
                  <a:tcPr marL="100584" marR="100584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836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j-cs"/>
                        </a:rPr>
                        <a:t>연구직</a:t>
                      </a:r>
                    </a:p>
                  </a:txBody>
                  <a:tcPr marL="100584" marR="100584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j-cs"/>
                        </a:rPr>
                        <a:t>3</a:t>
                      </a:r>
                      <a:endParaRPr lang="ko-KR" altLang="en-US" sz="1200" b="1" kern="1200" spc="-50" dirty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j-cs"/>
                      </a:endParaRPr>
                    </a:p>
                  </a:txBody>
                  <a:tcPr marL="100584" marR="100584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836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j-cs"/>
                        </a:rPr>
                        <a:t>생산직</a:t>
                      </a:r>
                    </a:p>
                  </a:txBody>
                  <a:tcPr marL="100584" marR="100584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j-cs"/>
                        </a:rPr>
                        <a:t>10</a:t>
                      </a:r>
                      <a:endParaRPr lang="ko-KR" altLang="en-US" sz="1200" b="1" kern="1200" spc="-50" dirty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j-cs"/>
                      </a:endParaRPr>
                    </a:p>
                  </a:txBody>
                  <a:tcPr marL="100584" marR="100584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582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j-cs"/>
                        </a:rPr>
                        <a:t>기타</a:t>
                      </a:r>
                    </a:p>
                  </a:txBody>
                  <a:tcPr marL="100584" marR="100584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j-cs"/>
                        </a:rPr>
                        <a:t>4</a:t>
                      </a:r>
                      <a:endParaRPr lang="ko-KR" altLang="en-US" sz="1200" b="1" kern="1200" spc="-50" dirty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j-cs"/>
                      </a:endParaRPr>
                    </a:p>
                  </a:txBody>
                  <a:tcPr marL="100584" marR="100584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582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j-cs"/>
                        </a:rPr>
                        <a:t>총 계</a:t>
                      </a:r>
                    </a:p>
                  </a:txBody>
                  <a:tcPr marL="100584" marR="100584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j-cs"/>
                        </a:rPr>
                        <a:t>17</a:t>
                      </a:r>
                      <a:endParaRPr lang="ko-KR" altLang="en-US" sz="1200" b="1" kern="1200" spc="-50" dirty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j-cs"/>
                      </a:endParaRPr>
                    </a:p>
                  </a:txBody>
                  <a:tcPr marL="100584" marR="100584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1" name="직사각형 20"/>
          <p:cNvSpPr/>
          <p:nvPr/>
        </p:nvSpPr>
        <p:spPr>
          <a:xfrm>
            <a:off x="5326644" y="4005064"/>
            <a:ext cx="1585634" cy="2748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ko-KR" altLang="en-US" sz="2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인원현황</a:t>
            </a:r>
            <a:endParaRPr lang="en-US" altLang="ko-KR" sz="2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pic>
        <p:nvPicPr>
          <p:cNvPr id="22" name="Picture 2" descr="C:\Users\Dell\Desktop\orga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7947" y="3924095"/>
            <a:ext cx="2625114" cy="2601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제목 1">
            <a:extLst>
              <a:ext uri="{FF2B5EF4-FFF2-40B4-BE49-F238E27FC236}">
                <a16:creationId xmlns:a16="http://schemas.microsoft.com/office/drawing/2014/main" id="{E62DA21F-6404-4DB2-B7F9-8B2966657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026" y="116632"/>
            <a:ext cx="2736751" cy="431800"/>
          </a:xfrm>
        </p:spPr>
        <p:txBody>
          <a:bodyPr/>
          <a:lstStyle/>
          <a:p>
            <a:r>
              <a:rPr lang="ko-KR" altLang="en-US" dirty="0"/>
              <a:t>㈜서광 기술개발 지원사업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BA2D8A4-3396-4CC7-9D6C-F262217CDF6E}"/>
              </a:ext>
            </a:extLst>
          </p:cNvPr>
          <p:cNvSpPr txBox="1"/>
          <p:nvPr/>
        </p:nvSpPr>
        <p:spPr>
          <a:xfrm>
            <a:off x="2487579" y="620688"/>
            <a:ext cx="7265161" cy="347674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>
              <a:spcAft>
                <a:spcPts val="300"/>
              </a:spcAft>
              <a:buSzPct val="80000"/>
            </a:pPr>
            <a:r>
              <a:rPr lang="en-US" altLang="ko-KR" sz="20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1D1D1B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+mj-cs"/>
              </a:rPr>
              <a:t>1. </a:t>
            </a:r>
            <a:r>
              <a:rPr lang="ko-KR" altLang="en-US" sz="20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1D1D1B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+mj-cs"/>
              </a:rPr>
              <a:t>기 업 소 개</a:t>
            </a:r>
            <a:endParaRPr lang="en-US" altLang="ko-KR" sz="20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1D1D1B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  <a:cs typeface="+mj-cs"/>
            </a:endParaRPr>
          </a:p>
        </p:txBody>
      </p:sp>
      <p:cxnSp>
        <p:nvCxnSpPr>
          <p:cNvPr id="17" name="직선 연결선 16">
            <a:extLst>
              <a:ext uri="{FF2B5EF4-FFF2-40B4-BE49-F238E27FC236}">
                <a16:creationId xmlns:a16="http://schemas.microsoft.com/office/drawing/2014/main" id="{4716B182-EC08-43D0-AAE3-C9EA29A58C26}"/>
              </a:ext>
            </a:extLst>
          </p:cNvPr>
          <p:cNvCxnSpPr>
            <a:cxnSpLocks/>
          </p:cNvCxnSpPr>
          <p:nvPr/>
        </p:nvCxnSpPr>
        <p:spPr>
          <a:xfrm>
            <a:off x="4827081" y="1052736"/>
            <a:ext cx="2585047" cy="0"/>
          </a:xfrm>
          <a:prstGeom prst="line">
            <a:avLst/>
          </a:prstGeom>
          <a:ln w="2857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2654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3" name="직사각형 125"/>
          <p:cNvSpPr>
            <a:spLocks noChangeArrowheads="1"/>
          </p:cNvSpPr>
          <p:nvPr/>
        </p:nvSpPr>
        <p:spPr bwMode="auto">
          <a:xfrm>
            <a:off x="1487488" y="5939988"/>
            <a:ext cx="309634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ko-KR" altLang="en-US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+mj-cs"/>
              </a:rPr>
              <a:t>승강기 카 도어장치 특허증</a:t>
            </a:r>
            <a:endParaRPr lang="en-US" altLang="ko-KR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bg1">
                  <a:lumMod val="9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  <a:cs typeface="+mj-cs"/>
            </a:endParaRP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CE28190E-A4C1-4F6D-8ABE-43CE8BFB8E28}"/>
              </a:ext>
            </a:extLst>
          </p:cNvPr>
          <p:cNvSpPr txBox="1"/>
          <p:nvPr/>
        </p:nvSpPr>
        <p:spPr>
          <a:xfrm>
            <a:off x="2351585" y="1177220"/>
            <a:ext cx="7672863" cy="224291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>
              <a:spcAft>
                <a:spcPts val="300"/>
              </a:spcAft>
              <a:buSzPct val="80000"/>
            </a:pPr>
            <a:r>
              <a:rPr lang="ko-KR" altLang="en-US" sz="105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E4D5E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+mj-cs"/>
              </a:rPr>
              <a:t>과제 수행 경력 및 특허보유 현황</a:t>
            </a:r>
            <a:endParaRPr lang="en-US" altLang="ko-KR" sz="105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4E4D5E"/>
              </a:solidFill>
              <a:latin typeface="HY견고딕" panose="02030600000101010101" pitchFamily="18" charset="-127"/>
              <a:ea typeface="HY견고딕" panose="02030600000101010101" pitchFamily="18" charset="-127"/>
              <a:cs typeface="+mj-cs"/>
            </a:endParaRPr>
          </a:p>
        </p:txBody>
      </p:sp>
      <p:cxnSp>
        <p:nvCxnSpPr>
          <p:cNvPr id="137" name="직선 연결선 136">
            <a:extLst>
              <a:ext uri="{FF2B5EF4-FFF2-40B4-BE49-F238E27FC236}">
                <a16:creationId xmlns:a16="http://schemas.microsoft.com/office/drawing/2014/main" id="{CE2E7F0F-C67A-4F04-A564-1AF6306823E3}"/>
              </a:ext>
            </a:extLst>
          </p:cNvPr>
          <p:cNvCxnSpPr>
            <a:cxnSpLocks/>
          </p:cNvCxnSpPr>
          <p:nvPr/>
        </p:nvCxnSpPr>
        <p:spPr>
          <a:xfrm>
            <a:off x="4795088" y="1054880"/>
            <a:ext cx="2585047" cy="0"/>
          </a:xfrm>
          <a:prstGeom prst="line">
            <a:avLst/>
          </a:prstGeom>
          <a:ln w="2857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8" name="표 17">
            <a:extLst>
              <a:ext uri="{FF2B5EF4-FFF2-40B4-BE49-F238E27FC236}">
                <a16:creationId xmlns:a16="http://schemas.microsoft.com/office/drawing/2014/main" id="{B468B49E-604D-4A5C-B37C-A1218698DFC6}"/>
              </a:ext>
            </a:extLst>
          </p:cNvPr>
          <p:cNvGraphicFramePr>
            <a:graphicFrameLocks noGrp="1"/>
          </p:cNvGraphicFramePr>
          <p:nvPr/>
        </p:nvGraphicFramePr>
        <p:xfrm>
          <a:off x="5303912" y="2063114"/>
          <a:ext cx="5174022" cy="18261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42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3041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1521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45485">
                <a:tc>
                  <a:txBody>
                    <a:bodyPr/>
                    <a:lstStyle/>
                    <a:p>
                      <a:pPr marL="0" algn="ctr" defTabSz="914400" rtl="0" eaLnBrk="1" latinLnBrk="1" hangingPunct="1">
                        <a:lnSpc>
                          <a:spcPct val="114000"/>
                        </a:lnSpc>
                        <a:spcBef>
                          <a:spcPts val="95"/>
                        </a:spcBef>
                      </a:pPr>
                      <a:r>
                        <a:rPr lang="ko-KR" altLang="en-US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j-cs"/>
                        </a:rPr>
                        <a:t>과제내용</a:t>
                      </a:r>
                    </a:p>
                  </a:txBody>
                  <a:tcPr marL="100584" marR="100584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kern="1200" spc="-50" dirty="0" err="1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j-cs"/>
                        </a:rPr>
                        <a:t>시행년도</a:t>
                      </a:r>
                      <a:endParaRPr lang="ko-KR" altLang="en-US" sz="1200" b="1" kern="1200" spc="-50" dirty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j-cs"/>
                      </a:endParaRPr>
                    </a:p>
                  </a:txBody>
                  <a:tcPr marL="100584" marR="100584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j-cs"/>
                        </a:rPr>
                        <a:t>결과</a:t>
                      </a:r>
                    </a:p>
                  </a:txBody>
                  <a:tcPr marL="100584" marR="100584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j-cs"/>
                        </a:rPr>
                        <a:t>특허출원</a:t>
                      </a:r>
                      <a:endParaRPr lang="en-US" altLang="ko-KR" sz="1200" b="1" kern="1200" spc="-50" dirty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j-cs"/>
                      </a:endParaRPr>
                    </a:p>
                    <a:p>
                      <a:pPr algn="ctr" latinLnBrk="1"/>
                      <a:r>
                        <a:rPr lang="ko-KR" altLang="en-US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j-cs"/>
                        </a:rPr>
                        <a:t>및</a:t>
                      </a:r>
                      <a:r>
                        <a:rPr lang="ko-KR" altLang="en-US" sz="1200" b="1" kern="1200" spc="-50" baseline="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j-cs"/>
                        </a:rPr>
                        <a:t> 보유</a:t>
                      </a:r>
                      <a:endParaRPr lang="en-US" altLang="ko-KR" sz="1200" b="1" kern="1200" spc="-50" dirty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j-cs"/>
                      </a:endParaRPr>
                    </a:p>
                  </a:txBody>
                  <a:tcPr marL="100584" marR="100584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625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j-cs"/>
                        </a:rPr>
                        <a:t>승강기 카 도어장치의 핵심기술 개발</a:t>
                      </a:r>
                    </a:p>
                  </a:txBody>
                  <a:tcPr marL="100584" marR="100584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j-cs"/>
                        </a:rPr>
                        <a:t>2019</a:t>
                      </a:r>
                      <a:endParaRPr lang="ko-KR" altLang="en-US" sz="1200" b="1" kern="1200" spc="-50" dirty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j-cs"/>
                      </a:endParaRPr>
                    </a:p>
                  </a:txBody>
                  <a:tcPr marL="100584" marR="100584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j-cs"/>
                        </a:rPr>
                        <a:t>과제완료</a:t>
                      </a:r>
                    </a:p>
                  </a:txBody>
                  <a:tcPr marL="100584" marR="100584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j-cs"/>
                        </a:rPr>
                        <a:t>1</a:t>
                      </a:r>
                      <a:r>
                        <a:rPr lang="ko-KR" altLang="en-US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j-cs"/>
                        </a:rPr>
                        <a:t>건</a:t>
                      </a:r>
                    </a:p>
                  </a:txBody>
                  <a:tcPr marL="100584" marR="100584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625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kern="1200" spc="-50" dirty="0" err="1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j-cs"/>
                        </a:rPr>
                        <a:t>중저속</a:t>
                      </a:r>
                      <a:r>
                        <a:rPr lang="ko-KR" altLang="en-US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j-cs"/>
                        </a:rPr>
                        <a:t> </a:t>
                      </a:r>
                      <a:r>
                        <a:rPr lang="en-US" altLang="ko-KR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j-cs"/>
                        </a:rPr>
                        <a:t>MRL</a:t>
                      </a:r>
                      <a:r>
                        <a:rPr lang="ko-KR" altLang="en-US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j-cs"/>
                        </a:rPr>
                        <a:t>형 승강기의 핵심안전</a:t>
                      </a:r>
                      <a:endParaRPr lang="en-US" altLang="ko-KR" sz="1200" b="1" kern="1200" spc="-50" dirty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j-cs"/>
                      </a:endParaRPr>
                    </a:p>
                    <a:p>
                      <a:pPr algn="ctr" latinLnBrk="1"/>
                      <a:r>
                        <a:rPr lang="ko-KR" altLang="en-US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j-cs"/>
                        </a:rPr>
                        <a:t>장치인 </a:t>
                      </a:r>
                      <a:r>
                        <a:rPr lang="en-US" altLang="ko-KR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j-cs"/>
                        </a:rPr>
                        <a:t>Ø6</a:t>
                      </a:r>
                      <a:r>
                        <a:rPr lang="ko-KR" altLang="en-US" sz="1200" b="1" kern="1200" spc="-50" baseline="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j-cs"/>
                        </a:rPr>
                        <a:t> 로프용 </a:t>
                      </a:r>
                      <a:r>
                        <a:rPr lang="ko-KR" altLang="en-US" sz="1200" b="1" kern="1200" spc="-50" baseline="0" dirty="0" err="1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j-cs"/>
                        </a:rPr>
                        <a:t>조속기</a:t>
                      </a:r>
                      <a:r>
                        <a:rPr lang="ko-KR" altLang="en-US" sz="1200" b="1" kern="1200" spc="-50" baseline="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j-cs"/>
                        </a:rPr>
                        <a:t> 개발</a:t>
                      </a:r>
                      <a:endParaRPr lang="ko-KR" altLang="en-US" sz="1200" b="1" kern="1200" spc="-50" dirty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j-cs"/>
                      </a:endParaRPr>
                    </a:p>
                  </a:txBody>
                  <a:tcPr marL="100584" marR="100584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j-cs"/>
                        </a:rPr>
                        <a:t>2018</a:t>
                      </a:r>
                      <a:endParaRPr lang="ko-KR" altLang="en-US" sz="1200" b="1" kern="1200" spc="-50" dirty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j-cs"/>
                      </a:endParaRPr>
                    </a:p>
                  </a:txBody>
                  <a:tcPr marL="100584" marR="100584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과제완료</a:t>
                      </a:r>
                    </a:p>
                  </a:txBody>
                  <a:tcPr marL="100584" marR="100584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j-cs"/>
                        </a:rPr>
                        <a:t>2</a:t>
                      </a:r>
                      <a:r>
                        <a:rPr lang="ko-KR" altLang="en-US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j-cs"/>
                        </a:rPr>
                        <a:t>건</a:t>
                      </a:r>
                    </a:p>
                  </a:txBody>
                  <a:tcPr marL="100584" marR="100584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625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j-cs"/>
                        </a:rPr>
                        <a:t>엘리베이터용 이종소재를 </a:t>
                      </a:r>
                      <a:endParaRPr lang="en-US" altLang="ko-KR" sz="1200" b="1" kern="1200" spc="-50" dirty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j-cs"/>
                      </a:endParaRPr>
                    </a:p>
                    <a:p>
                      <a:pPr algn="ctr" latinLnBrk="1"/>
                      <a:r>
                        <a:rPr lang="ko-KR" altLang="en-US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j-cs"/>
                        </a:rPr>
                        <a:t>사용한 </a:t>
                      </a:r>
                      <a:r>
                        <a:rPr lang="en-US" altLang="ko-KR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j-cs"/>
                        </a:rPr>
                        <a:t>Pulley</a:t>
                      </a:r>
                      <a:r>
                        <a:rPr lang="en-US" altLang="ko-KR" sz="1200" b="1" kern="1200" spc="-50" baseline="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j-cs"/>
                        </a:rPr>
                        <a:t> </a:t>
                      </a:r>
                      <a:r>
                        <a:rPr lang="ko-KR" altLang="en-US" sz="1200" b="1" kern="1200" spc="-50" baseline="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j-cs"/>
                        </a:rPr>
                        <a:t>개발</a:t>
                      </a:r>
                      <a:endParaRPr lang="ko-KR" altLang="en-US" sz="1200" b="1" kern="1200" spc="-50" dirty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j-cs"/>
                      </a:endParaRPr>
                    </a:p>
                  </a:txBody>
                  <a:tcPr marL="100584" marR="100584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j-cs"/>
                        </a:rPr>
                        <a:t>2016</a:t>
                      </a:r>
                      <a:endParaRPr lang="ko-KR" altLang="en-US" sz="1200" b="1" kern="1200" spc="-50" dirty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j-cs"/>
                      </a:endParaRPr>
                    </a:p>
                  </a:txBody>
                  <a:tcPr marL="100584" marR="100584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n-cs"/>
                        </a:rPr>
                        <a:t>과제완료</a:t>
                      </a:r>
                    </a:p>
                  </a:txBody>
                  <a:tcPr marL="100584" marR="100584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j-cs"/>
                        </a:rPr>
                        <a:t>-</a:t>
                      </a:r>
                      <a:endParaRPr lang="ko-KR" altLang="en-US" sz="1200" b="1" kern="1200" spc="-50" dirty="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Y견고딕" panose="02030600000101010101" pitchFamily="18" charset="-127"/>
                        <a:ea typeface="HY견고딕" panose="02030600000101010101" pitchFamily="18" charset="-127"/>
                        <a:cs typeface="+mj-cs"/>
                      </a:endParaRPr>
                    </a:p>
                  </a:txBody>
                  <a:tcPr marL="100584" marR="100584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2" name="직사각형 51"/>
          <p:cNvSpPr/>
          <p:nvPr/>
        </p:nvSpPr>
        <p:spPr>
          <a:xfrm>
            <a:off x="5315027" y="1646657"/>
            <a:ext cx="2065107" cy="2658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ko-KR" altLang="en-US" sz="2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과제 수행 경력</a:t>
            </a:r>
            <a:endParaRPr lang="en-US" altLang="ko-KR" sz="2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3678" y="1715361"/>
            <a:ext cx="2900154" cy="4097511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</p:pic>
      <p:sp>
        <p:nvSpPr>
          <p:cNvPr id="15" name="직사각형 14"/>
          <p:cNvSpPr/>
          <p:nvPr/>
        </p:nvSpPr>
        <p:spPr>
          <a:xfrm>
            <a:off x="5315028" y="4149080"/>
            <a:ext cx="4597397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ko-KR" altLang="en-US" sz="2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기타 보유 특허신청 및 </a:t>
            </a:r>
            <a:r>
              <a:rPr lang="ko-KR" altLang="en-US" sz="2400" dirty="0" err="1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실용실안</a:t>
            </a:r>
            <a:endParaRPr lang="en-US" altLang="ko-KR" sz="2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graphicFrame>
        <p:nvGraphicFramePr>
          <p:cNvPr id="16" name="표 15">
            <a:extLst>
              <a:ext uri="{FF2B5EF4-FFF2-40B4-BE49-F238E27FC236}">
                <a16:creationId xmlns:a16="http://schemas.microsoft.com/office/drawing/2014/main" id="{B468B49E-604D-4A5C-B37C-A1218698DFC6}"/>
              </a:ext>
            </a:extLst>
          </p:cNvPr>
          <p:cNvGraphicFramePr>
            <a:graphicFrameLocks noGrp="1"/>
          </p:cNvGraphicFramePr>
          <p:nvPr/>
        </p:nvGraphicFramePr>
        <p:xfrm>
          <a:off x="5309404" y="4574916"/>
          <a:ext cx="5174022" cy="3662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740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6253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j-cs"/>
                        </a:rPr>
                        <a:t>에스컬레이터 </a:t>
                      </a:r>
                      <a:r>
                        <a:rPr lang="ko-KR" altLang="en-US" sz="1200" b="1" kern="1200" spc="-50" dirty="0" err="1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j-cs"/>
                        </a:rPr>
                        <a:t>역주행방지장치</a:t>
                      </a:r>
                      <a:r>
                        <a:rPr lang="en-US" altLang="ko-KR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j-cs"/>
                        </a:rPr>
                        <a:t>(6M), </a:t>
                      </a:r>
                      <a:r>
                        <a:rPr lang="ko-KR" altLang="en-US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j-cs"/>
                        </a:rPr>
                        <a:t>원격 </a:t>
                      </a:r>
                      <a:r>
                        <a:rPr lang="ko-KR" altLang="en-US" sz="1200" b="1" kern="1200" spc="-50" dirty="0" err="1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j-cs"/>
                        </a:rPr>
                        <a:t>조속기</a:t>
                      </a:r>
                      <a:r>
                        <a:rPr lang="ko-KR" altLang="en-US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j-cs"/>
                        </a:rPr>
                        <a:t> 작동장치 외 </a:t>
                      </a:r>
                      <a:r>
                        <a:rPr lang="en-US" altLang="ko-KR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j-cs"/>
                        </a:rPr>
                        <a:t>30</a:t>
                      </a:r>
                      <a:r>
                        <a:rPr lang="ko-KR" altLang="en-US" sz="1200" b="1" kern="1200" spc="-50" dirty="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  <a:cs typeface="+mj-cs"/>
                        </a:rPr>
                        <a:t>건 보유</a:t>
                      </a:r>
                    </a:p>
                  </a:txBody>
                  <a:tcPr marL="100584" marR="100584" anchor="ctr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1128" y="5005720"/>
            <a:ext cx="5299368" cy="137560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직사각형 2"/>
          <p:cNvSpPr/>
          <p:nvPr/>
        </p:nvSpPr>
        <p:spPr>
          <a:xfrm>
            <a:off x="1991544" y="3692107"/>
            <a:ext cx="936104" cy="144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7" name="제목 1">
            <a:extLst>
              <a:ext uri="{FF2B5EF4-FFF2-40B4-BE49-F238E27FC236}">
                <a16:creationId xmlns:a16="http://schemas.microsoft.com/office/drawing/2014/main" id="{DC7888AE-967A-4A6F-9E6E-6280CFB56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026" y="116632"/>
            <a:ext cx="2736751" cy="431800"/>
          </a:xfrm>
        </p:spPr>
        <p:txBody>
          <a:bodyPr/>
          <a:lstStyle/>
          <a:p>
            <a:r>
              <a:rPr lang="ko-KR" altLang="en-US" dirty="0"/>
              <a:t>㈜서광 기술개발 지원사업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F351632-7E05-4709-B9DA-EF97BC49577C}"/>
              </a:ext>
            </a:extLst>
          </p:cNvPr>
          <p:cNvSpPr txBox="1"/>
          <p:nvPr/>
        </p:nvSpPr>
        <p:spPr>
          <a:xfrm>
            <a:off x="2487579" y="620688"/>
            <a:ext cx="7265161" cy="347674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>
              <a:spcAft>
                <a:spcPts val="300"/>
              </a:spcAft>
              <a:buSzPct val="80000"/>
            </a:pPr>
            <a:r>
              <a:rPr lang="en-US" altLang="ko-KR" sz="20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1D1D1B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+mj-cs"/>
              </a:rPr>
              <a:t>1. </a:t>
            </a:r>
            <a:r>
              <a:rPr lang="ko-KR" altLang="en-US" sz="20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1D1D1B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+mj-cs"/>
              </a:rPr>
              <a:t>기 업 소 개</a:t>
            </a:r>
            <a:endParaRPr lang="en-US" altLang="ko-KR" sz="20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1D1D1B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343639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직사각형 125">
            <a:extLst>
              <a:ext uri="{FF2B5EF4-FFF2-40B4-BE49-F238E27FC236}">
                <a16:creationId xmlns:a16="http://schemas.microsoft.com/office/drawing/2014/main" id="{2FA7A672-DCB8-4475-8E56-BFA7272EF7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0143" y="1556832"/>
            <a:ext cx="360000" cy="360000"/>
          </a:xfrm>
          <a:prstGeom prst="rect">
            <a:avLst/>
          </a:prstGeom>
          <a:solidFill>
            <a:srgbClr val="DA5054"/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noAutofit/>
          </a:bodyPr>
          <a:lstStyle/>
          <a:p>
            <a:pPr algn="ctr">
              <a:tabLst>
                <a:tab pos="1079500" algn="l"/>
                <a:tab pos="1701800" algn="l"/>
              </a:tabLst>
            </a:pPr>
            <a:r>
              <a:rPr lang="en-US" altLang="ko-KR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+mj-cs"/>
              </a:rPr>
              <a:t>01</a:t>
            </a:r>
          </a:p>
        </p:txBody>
      </p:sp>
      <p:cxnSp>
        <p:nvCxnSpPr>
          <p:cNvPr id="34" name="직선 연결선 33">
            <a:extLst>
              <a:ext uri="{FF2B5EF4-FFF2-40B4-BE49-F238E27FC236}">
                <a16:creationId xmlns:a16="http://schemas.microsoft.com/office/drawing/2014/main" id="{555B6C4C-A34B-4081-9CD5-A3B41ED8D264}"/>
              </a:ext>
            </a:extLst>
          </p:cNvPr>
          <p:cNvCxnSpPr>
            <a:cxnSpLocks/>
          </p:cNvCxnSpPr>
          <p:nvPr/>
        </p:nvCxnSpPr>
        <p:spPr>
          <a:xfrm>
            <a:off x="1343026" y="620713"/>
            <a:ext cx="81915" cy="0"/>
          </a:xfrm>
          <a:prstGeom prst="line">
            <a:avLst/>
          </a:prstGeom>
          <a:ln w="25400">
            <a:solidFill>
              <a:srgbClr val="DA50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직사각형 125">
            <a:extLst>
              <a:ext uri="{FF2B5EF4-FFF2-40B4-BE49-F238E27FC236}">
                <a16:creationId xmlns:a16="http://schemas.microsoft.com/office/drawing/2014/main" id="{8D68D9CC-0771-4912-A95F-3E86D37DC3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3814" y="1556832"/>
            <a:ext cx="360000" cy="360000"/>
          </a:xfrm>
          <a:prstGeom prst="rect">
            <a:avLst/>
          </a:prstGeom>
          <a:solidFill>
            <a:srgbClr val="DA5054"/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noAutofit/>
          </a:bodyPr>
          <a:lstStyle/>
          <a:p>
            <a:pPr algn="ctr">
              <a:tabLst>
                <a:tab pos="1079500" algn="l"/>
                <a:tab pos="1701800" algn="l"/>
              </a:tabLst>
            </a:pPr>
            <a:r>
              <a:rPr lang="en-US" altLang="ko-KR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+mj-cs"/>
              </a:rPr>
              <a:t>02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E28190E-A4C1-4F6D-8ABE-43CE8BFB8E28}"/>
              </a:ext>
            </a:extLst>
          </p:cNvPr>
          <p:cNvSpPr txBox="1"/>
          <p:nvPr/>
        </p:nvSpPr>
        <p:spPr>
          <a:xfrm>
            <a:off x="2351585" y="1177220"/>
            <a:ext cx="7672863" cy="224291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>
              <a:spcAft>
                <a:spcPts val="300"/>
              </a:spcAft>
              <a:buSzPct val="80000"/>
            </a:pPr>
            <a:r>
              <a:rPr lang="ko-KR" altLang="en-US" sz="105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E4D5E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+mj-cs"/>
              </a:rPr>
              <a:t>㈜서광 생산품 및 수입판매품</a:t>
            </a:r>
            <a:endParaRPr lang="en-US" altLang="ko-KR" sz="105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4E4D5E"/>
              </a:solidFill>
              <a:latin typeface="HY견고딕" panose="02030600000101010101" pitchFamily="18" charset="-127"/>
              <a:ea typeface="HY견고딕" panose="02030600000101010101" pitchFamily="18" charset="-127"/>
              <a:cs typeface="+mj-cs"/>
            </a:endParaRPr>
          </a:p>
        </p:txBody>
      </p:sp>
      <p:cxnSp>
        <p:nvCxnSpPr>
          <p:cNvPr id="31" name="직선 연결선 30">
            <a:extLst>
              <a:ext uri="{FF2B5EF4-FFF2-40B4-BE49-F238E27FC236}">
                <a16:creationId xmlns:a16="http://schemas.microsoft.com/office/drawing/2014/main" id="{CE2E7F0F-C67A-4F04-A564-1AF6306823E3}"/>
              </a:ext>
            </a:extLst>
          </p:cNvPr>
          <p:cNvCxnSpPr>
            <a:cxnSpLocks/>
          </p:cNvCxnSpPr>
          <p:nvPr/>
        </p:nvCxnSpPr>
        <p:spPr>
          <a:xfrm>
            <a:off x="4795088" y="1054880"/>
            <a:ext cx="2585047" cy="0"/>
          </a:xfrm>
          <a:prstGeom prst="line">
            <a:avLst/>
          </a:prstGeom>
          <a:ln w="2857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_x404959232" descr="EMB000033f8bd6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7440" y="1789820"/>
            <a:ext cx="1924305" cy="1279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직사각형 32"/>
          <p:cNvSpPr/>
          <p:nvPr/>
        </p:nvSpPr>
        <p:spPr>
          <a:xfrm>
            <a:off x="1744228" y="3068961"/>
            <a:ext cx="276759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b="1" dirty="0">
                <a:latin typeface="HY견고딕" panose="02030600000101010101" pitchFamily="18" charset="-127"/>
                <a:ea typeface="HY견고딕" panose="02030600000101010101" pitchFamily="18" charset="-127"/>
              </a:rPr>
              <a:t>Traction Machine – Geared</a:t>
            </a:r>
          </a:p>
          <a:p>
            <a:pPr fontAlgn="base" latinLnBrk="0"/>
            <a:r>
              <a:rPr lang="en-US" altLang="ko-KR" sz="900" dirty="0">
                <a:latin typeface="HY견고딕" panose="02030600000101010101" pitchFamily="18" charset="-127"/>
                <a:ea typeface="HY견고딕" panose="02030600000101010101" pitchFamily="18" charset="-127"/>
              </a:rPr>
              <a:t>Max Static Load : 3,500kg ~ 7500kg</a:t>
            </a:r>
          </a:p>
          <a:p>
            <a:pPr fontAlgn="base" latinLnBrk="0"/>
            <a:r>
              <a:rPr lang="en-US" altLang="ko-KR" sz="900" dirty="0">
                <a:latin typeface="HY견고딕" panose="02030600000101010101" pitchFamily="18" charset="-127"/>
                <a:ea typeface="HY견고딕" panose="02030600000101010101" pitchFamily="18" charset="-127"/>
              </a:rPr>
              <a:t>Weight : 320kg ~ 822kg</a:t>
            </a:r>
          </a:p>
          <a:p>
            <a:pPr fontAlgn="base" latinLnBrk="0"/>
            <a:r>
              <a:rPr lang="en-US" altLang="ko-KR" sz="900" dirty="0">
                <a:latin typeface="HY견고딕" panose="02030600000101010101" pitchFamily="18" charset="-127"/>
                <a:ea typeface="HY견고딕" panose="02030600000101010101" pitchFamily="18" charset="-127"/>
              </a:rPr>
              <a:t>Motor : 310V 50Hz VVVF</a:t>
            </a:r>
          </a:p>
          <a:p>
            <a:pPr fontAlgn="base" latinLnBrk="0"/>
            <a:r>
              <a:rPr lang="en-US" altLang="ko-KR" sz="900" dirty="0">
                <a:latin typeface="HY견고딕" panose="02030600000101010101" pitchFamily="18" charset="-127"/>
                <a:ea typeface="HY견고딕" panose="02030600000101010101" pitchFamily="18" charset="-127"/>
              </a:rPr>
              <a:t>Gear Oil : ISO VG #220 4 Liter</a:t>
            </a:r>
          </a:p>
          <a:p>
            <a:pPr fontAlgn="base" latinLnBrk="0"/>
            <a:r>
              <a:rPr lang="en-US" altLang="ko-KR" sz="900" dirty="0">
                <a:latin typeface="HY견고딕" panose="02030600000101010101" pitchFamily="18" charset="-127"/>
                <a:ea typeface="HY견고딕" panose="02030600000101010101" pitchFamily="18" charset="-127"/>
              </a:rPr>
              <a:t>Brake(Dual Type) : DC 110V 0.91A ~ 1.25A</a:t>
            </a:r>
          </a:p>
        </p:txBody>
      </p:sp>
      <p:pic>
        <p:nvPicPr>
          <p:cNvPr id="35" name="_x404959792" descr="EMB000033f8bd7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3854" y="1894490"/>
            <a:ext cx="948428" cy="1246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_x404960112" descr="EMB000033f8bd7a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2283" y="1942794"/>
            <a:ext cx="640237" cy="1198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직사각형 41"/>
          <p:cNvSpPr/>
          <p:nvPr/>
        </p:nvSpPr>
        <p:spPr>
          <a:xfrm>
            <a:off x="5383756" y="3140969"/>
            <a:ext cx="186437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latin typeface="HY견고딕" panose="02030600000101010101" pitchFamily="18" charset="-127"/>
                <a:ea typeface="HY견고딕" panose="02030600000101010101" pitchFamily="18" charset="-127"/>
              </a:rPr>
              <a:t>Sheave &amp; Pulley</a:t>
            </a:r>
          </a:p>
          <a:p>
            <a:r>
              <a:rPr lang="en-US" altLang="ko-KR" sz="800" dirty="0">
                <a:latin typeface="HY견고딕" panose="02030600000101010101" pitchFamily="18" charset="-127"/>
                <a:ea typeface="HY견고딕" panose="02030600000101010101" pitchFamily="18" charset="-127"/>
              </a:rPr>
              <a:t>High &amp; Low Speed Module Type</a:t>
            </a:r>
          </a:p>
          <a:p>
            <a:r>
              <a:rPr lang="en-US" altLang="ko-KR" sz="800" dirty="0">
                <a:latin typeface="HY견고딕" panose="02030600000101010101" pitchFamily="18" charset="-127"/>
                <a:ea typeface="HY견고딕" panose="02030600000101010101" pitchFamily="18" charset="-127"/>
              </a:rPr>
              <a:t>Beam Pulley</a:t>
            </a:r>
          </a:p>
          <a:p>
            <a:r>
              <a:rPr lang="en-US" altLang="ko-KR" sz="800" dirty="0">
                <a:latin typeface="HY견고딕" panose="02030600000101010101" pitchFamily="18" charset="-127"/>
                <a:ea typeface="HY견고딕" panose="02030600000101010101" pitchFamily="18" charset="-127"/>
              </a:rPr>
              <a:t>Cage Pulley</a:t>
            </a:r>
          </a:p>
          <a:p>
            <a:r>
              <a:rPr lang="en-US" altLang="ko-KR" sz="800" dirty="0" err="1">
                <a:latin typeface="HY견고딕" panose="02030600000101010101" pitchFamily="18" charset="-127"/>
                <a:ea typeface="HY견고딕" panose="02030600000101010101" pitchFamily="18" charset="-127"/>
              </a:rPr>
              <a:t>Compen</a:t>
            </a:r>
            <a:r>
              <a:rPr lang="en-US" altLang="ko-KR" sz="800" dirty="0">
                <a:latin typeface="HY견고딕" panose="02030600000101010101" pitchFamily="18" charset="-127"/>
                <a:ea typeface="HY견고딕" panose="02030600000101010101" pitchFamily="18" charset="-127"/>
              </a:rPr>
              <a:t> Rope Weight Pulley</a:t>
            </a:r>
          </a:p>
          <a:p>
            <a:r>
              <a:rPr lang="en-US" altLang="ko-KR" sz="800" dirty="0">
                <a:latin typeface="HY견고딕" panose="02030600000101010101" pitchFamily="18" charset="-127"/>
                <a:ea typeface="HY견고딕" panose="02030600000101010101" pitchFamily="18" charset="-127"/>
              </a:rPr>
              <a:t>Otis- Gen2 Sheave</a:t>
            </a:r>
          </a:p>
        </p:txBody>
      </p:sp>
      <p:pic>
        <p:nvPicPr>
          <p:cNvPr id="43" name="_x404959872" descr="EMB000033f8bd7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2266" y="1484784"/>
            <a:ext cx="972251" cy="1616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직사각형 125">
            <a:extLst>
              <a:ext uri="{FF2B5EF4-FFF2-40B4-BE49-F238E27FC236}">
                <a16:creationId xmlns:a16="http://schemas.microsoft.com/office/drawing/2014/main" id="{8D68D9CC-0771-4912-A95F-3E86D37DC3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64356" y="1556832"/>
            <a:ext cx="360000" cy="360000"/>
          </a:xfrm>
          <a:prstGeom prst="rect">
            <a:avLst/>
          </a:prstGeom>
          <a:solidFill>
            <a:srgbClr val="DA5054"/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noAutofit/>
          </a:bodyPr>
          <a:lstStyle/>
          <a:p>
            <a:pPr algn="ctr">
              <a:tabLst>
                <a:tab pos="1079500" algn="l"/>
                <a:tab pos="1701800" algn="l"/>
              </a:tabLst>
            </a:pPr>
            <a:r>
              <a:rPr lang="en-US" altLang="ko-KR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+mj-cs"/>
              </a:rPr>
              <a:t>03</a:t>
            </a:r>
          </a:p>
        </p:txBody>
      </p:sp>
      <p:sp>
        <p:nvSpPr>
          <p:cNvPr id="47" name="직사각형 46"/>
          <p:cNvSpPr/>
          <p:nvPr/>
        </p:nvSpPr>
        <p:spPr>
          <a:xfrm>
            <a:off x="8688082" y="3140969"/>
            <a:ext cx="180040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latin typeface="HY견고딕" panose="02030600000101010101" pitchFamily="18" charset="-127"/>
                <a:ea typeface="HY견고딕" panose="02030600000101010101" pitchFamily="18" charset="-127"/>
              </a:rPr>
              <a:t>High Speed Governor</a:t>
            </a:r>
          </a:p>
          <a:p>
            <a:r>
              <a:rPr lang="en-US" altLang="ko-KR" sz="800" dirty="0">
                <a:latin typeface="HY견고딕" panose="02030600000101010101" pitchFamily="18" charset="-127"/>
                <a:ea typeface="HY견고딕" panose="02030600000101010101" pitchFamily="18" charset="-127"/>
              </a:rPr>
              <a:t>High Speed Type</a:t>
            </a:r>
          </a:p>
          <a:p>
            <a:r>
              <a:rPr lang="en-US" altLang="ko-KR" sz="800" dirty="0">
                <a:latin typeface="HY견고딕" panose="02030600000101010101" pitchFamily="18" charset="-127"/>
                <a:ea typeface="HY견고딕" panose="02030600000101010101" pitchFamily="18" charset="-127"/>
              </a:rPr>
              <a:t>Ball Type</a:t>
            </a:r>
          </a:p>
          <a:p>
            <a:r>
              <a:rPr lang="en-US" altLang="ko-KR" sz="800" dirty="0">
                <a:latin typeface="HY견고딕" panose="02030600000101010101" pitchFamily="18" charset="-127"/>
                <a:ea typeface="HY견고딕" panose="02030600000101010101" pitchFamily="18" charset="-127"/>
              </a:rPr>
              <a:t>105~420m/min</a:t>
            </a:r>
          </a:p>
        </p:txBody>
      </p:sp>
      <p:pic>
        <p:nvPicPr>
          <p:cNvPr id="48" name="_x404960112" descr="EMB000033f8bd7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2304" y="4286008"/>
            <a:ext cx="1440200" cy="1254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" name="직사각형 48"/>
          <p:cNvSpPr/>
          <p:nvPr/>
        </p:nvSpPr>
        <p:spPr>
          <a:xfrm>
            <a:off x="8544272" y="5459160"/>
            <a:ext cx="3260268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b="1" dirty="0">
                <a:latin typeface="HY견고딕" panose="02030600000101010101" pitchFamily="18" charset="-127"/>
                <a:ea typeface="HY견고딕" panose="02030600000101010101" pitchFamily="18" charset="-127"/>
              </a:rPr>
              <a:t>Traction Machine – Gearless</a:t>
            </a:r>
          </a:p>
          <a:p>
            <a:pPr fontAlgn="base"/>
            <a:r>
              <a:rPr lang="en-US" altLang="ko-KR" sz="800" dirty="0">
                <a:latin typeface="HY견고딕" panose="02030600000101010101" pitchFamily="18" charset="-127"/>
                <a:ea typeface="HY견고딕" panose="02030600000101010101" pitchFamily="18" charset="-127"/>
              </a:rPr>
              <a:t>Rated Voltage : AC380V</a:t>
            </a:r>
          </a:p>
          <a:p>
            <a:pPr fontAlgn="base"/>
            <a:r>
              <a:rPr lang="en-US" altLang="ko-KR" sz="800" dirty="0">
                <a:latin typeface="HY견고딕" panose="02030600000101010101" pitchFamily="18" charset="-127"/>
                <a:ea typeface="HY견고딕" panose="02030600000101010101" pitchFamily="18" charset="-127"/>
              </a:rPr>
              <a:t>Brake Voltage : DC110V</a:t>
            </a:r>
          </a:p>
          <a:p>
            <a:pPr fontAlgn="base"/>
            <a:r>
              <a:rPr lang="en-US" altLang="ko-KR" sz="800" dirty="0">
                <a:latin typeface="HY견고딕" panose="02030600000101010101" pitchFamily="18" charset="-127"/>
                <a:ea typeface="HY견고딕" panose="02030600000101010101" pitchFamily="18" charset="-127"/>
              </a:rPr>
              <a:t>Max. Static Load : 3,000kg</a:t>
            </a:r>
          </a:p>
          <a:p>
            <a:pPr fontAlgn="base"/>
            <a:r>
              <a:rPr lang="en-US" altLang="ko-KR" sz="800" dirty="0">
                <a:latin typeface="HY견고딕" panose="02030600000101010101" pitchFamily="18" charset="-127"/>
                <a:ea typeface="HY견고딕" panose="02030600000101010101" pitchFamily="18" charset="-127"/>
              </a:rPr>
              <a:t>Roping : 2:1</a:t>
            </a:r>
          </a:p>
          <a:p>
            <a:pPr fontAlgn="base"/>
            <a:r>
              <a:rPr lang="en-US" altLang="ko-KR" sz="800" dirty="0">
                <a:latin typeface="HY견고딕" panose="02030600000101010101" pitchFamily="18" charset="-127"/>
                <a:ea typeface="HY견고딕" panose="02030600000101010101" pitchFamily="18" charset="-127"/>
              </a:rPr>
              <a:t>Capacity : 450 ~ 2000</a:t>
            </a:r>
          </a:p>
          <a:p>
            <a:pPr fontAlgn="base"/>
            <a:r>
              <a:rPr lang="en-US" altLang="ko-KR" sz="800" dirty="0">
                <a:latin typeface="HY견고딕" panose="02030600000101010101" pitchFamily="18" charset="-127"/>
                <a:ea typeface="HY견고딕" panose="02030600000101010101" pitchFamily="18" charset="-127"/>
              </a:rPr>
              <a:t>Speed : 0.5m/s ~ 1.75m/s</a:t>
            </a:r>
          </a:p>
          <a:p>
            <a:pPr fontAlgn="base"/>
            <a:r>
              <a:rPr lang="en-US" altLang="ko-KR" sz="800" dirty="0">
                <a:latin typeface="HY견고딕" panose="02030600000101010101" pitchFamily="18" charset="-127"/>
                <a:ea typeface="HY견고딕" panose="02030600000101010101" pitchFamily="18" charset="-127"/>
              </a:rPr>
              <a:t>Wrap : Single</a:t>
            </a:r>
          </a:p>
          <a:p>
            <a:pPr fontAlgn="base"/>
            <a:r>
              <a:rPr lang="en-US" altLang="ko-KR" sz="800" dirty="0">
                <a:latin typeface="HY견고딕" panose="02030600000101010101" pitchFamily="18" charset="-127"/>
                <a:ea typeface="HY견고딕" panose="02030600000101010101" pitchFamily="18" charset="-127"/>
              </a:rPr>
              <a:t>Sheave </a:t>
            </a:r>
            <a:r>
              <a:rPr lang="en-US" altLang="ko-KR" sz="800" dirty="0" err="1">
                <a:latin typeface="HY견고딕" panose="02030600000101010101" pitchFamily="18" charset="-127"/>
                <a:ea typeface="HY견고딕" panose="02030600000101010101" pitchFamily="18" charset="-127"/>
              </a:rPr>
              <a:t>Dia</a:t>
            </a:r>
            <a:r>
              <a:rPr lang="en-US" altLang="ko-KR" sz="800" dirty="0">
                <a:latin typeface="HY견고딕" panose="02030600000101010101" pitchFamily="18" charset="-127"/>
                <a:ea typeface="HY견고딕" panose="02030600000101010101" pitchFamily="18" charset="-127"/>
              </a:rPr>
              <a:t> : ∅240mm/∅320mm</a:t>
            </a:r>
          </a:p>
        </p:txBody>
      </p:sp>
      <p:sp>
        <p:nvSpPr>
          <p:cNvPr id="50" name="직사각형 125">
            <a:extLst>
              <a:ext uri="{FF2B5EF4-FFF2-40B4-BE49-F238E27FC236}">
                <a16:creationId xmlns:a16="http://schemas.microsoft.com/office/drawing/2014/main" id="{2FA7A672-DCB8-4475-8E56-BFA7272EF7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64356" y="4269289"/>
            <a:ext cx="360000" cy="360000"/>
          </a:xfrm>
          <a:prstGeom prst="rect">
            <a:avLst/>
          </a:prstGeom>
          <a:solidFill>
            <a:srgbClr val="DA5054"/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noAutofit/>
          </a:bodyPr>
          <a:lstStyle/>
          <a:p>
            <a:pPr algn="ctr">
              <a:tabLst>
                <a:tab pos="1079500" algn="l"/>
                <a:tab pos="1701800" algn="l"/>
              </a:tabLst>
            </a:pPr>
            <a:r>
              <a:rPr lang="en-US" altLang="ko-KR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+mj-cs"/>
              </a:rPr>
              <a:t>06</a:t>
            </a:r>
          </a:p>
        </p:txBody>
      </p:sp>
      <p:sp>
        <p:nvSpPr>
          <p:cNvPr id="51" name="직사각형 125">
            <a:extLst>
              <a:ext uri="{FF2B5EF4-FFF2-40B4-BE49-F238E27FC236}">
                <a16:creationId xmlns:a16="http://schemas.microsoft.com/office/drawing/2014/main" id="{2FA7A672-DCB8-4475-8E56-BFA7272EF7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0143" y="4286007"/>
            <a:ext cx="360000" cy="360000"/>
          </a:xfrm>
          <a:prstGeom prst="rect">
            <a:avLst/>
          </a:prstGeom>
          <a:solidFill>
            <a:srgbClr val="DA5054"/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noAutofit/>
          </a:bodyPr>
          <a:lstStyle/>
          <a:p>
            <a:pPr algn="ctr">
              <a:tabLst>
                <a:tab pos="1079500" algn="l"/>
                <a:tab pos="1701800" algn="l"/>
              </a:tabLst>
            </a:pPr>
            <a:r>
              <a:rPr lang="en-US" altLang="ko-KR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+mj-cs"/>
              </a:rPr>
              <a:t>04</a:t>
            </a:r>
          </a:p>
        </p:txBody>
      </p:sp>
      <p:pic>
        <p:nvPicPr>
          <p:cNvPr id="56" name="_x404960752" descr="EMB000033f8bd8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7274" y="4532692"/>
            <a:ext cx="1607331" cy="1416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" name="직사각형 56"/>
          <p:cNvSpPr/>
          <p:nvPr/>
        </p:nvSpPr>
        <p:spPr>
          <a:xfrm>
            <a:off x="2207274" y="6025525"/>
            <a:ext cx="169557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latin typeface="HY견고딕" panose="02030600000101010101" pitchFamily="18" charset="-127"/>
                <a:ea typeface="HY견고딕" panose="02030600000101010101" pitchFamily="18" charset="-127"/>
              </a:rPr>
              <a:t>Governor For MRL</a:t>
            </a:r>
          </a:p>
          <a:p>
            <a:r>
              <a:rPr lang="en-US" altLang="ko-KR" sz="800" dirty="0">
                <a:latin typeface="HY견고딕" panose="02030600000101010101" pitchFamily="18" charset="-127"/>
                <a:ea typeface="HY견고딕" panose="02030600000101010101" pitchFamily="18" charset="-127"/>
              </a:rPr>
              <a:t>Sheave : ∅200mm / ∅240mm</a:t>
            </a:r>
          </a:p>
          <a:p>
            <a:r>
              <a:rPr lang="en-US" altLang="ko-KR" sz="800" dirty="0">
                <a:latin typeface="HY견고딕" panose="02030600000101010101" pitchFamily="18" charset="-127"/>
                <a:ea typeface="HY견고딕" panose="02030600000101010101" pitchFamily="18" charset="-127"/>
              </a:rPr>
              <a:t>Wire Rope : ∅6mm / ∅8mm</a:t>
            </a:r>
          </a:p>
        </p:txBody>
      </p:sp>
      <p:sp>
        <p:nvSpPr>
          <p:cNvPr id="58" name="직사각형 125">
            <a:extLst>
              <a:ext uri="{FF2B5EF4-FFF2-40B4-BE49-F238E27FC236}">
                <a16:creationId xmlns:a16="http://schemas.microsoft.com/office/drawing/2014/main" id="{2FA7A672-DCB8-4475-8E56-BFA7272EF7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3854" y="4286007"/>
            <a:ext cx="360000" cy="360000"/>
          </a:xfrm>
          <a:prstGeom prst="rect">
            <a:avLst/>
          </a:prstGeom>
          <a:solidFill>
            <a:srgbClr val="DA5054"/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noAutofit/>
          </a:bodyPr>
          <a:lstStyle/>
          <a:p>
            <a:pPr algn="ctr">
              <a:tabLst>
                <a:tab pos="1079500" algn="l"/>
                <a:tab pos="1701800" algn="l"/>
              </a:tabLst>
            </a:pPr>
            <a:r>
              <a:rPr lang="en-US" altLang="ko-KR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+mj-cs"/>
              </a:rPr>
              <a:t>05</a:t>
            </a:r>
          </a:p>
        </p:txBody>
      </p:sp>
      <p:sp>
        <p:nvSpPr>
          <p:cNvPr id="59" name="직사각형 58"/>
          <p:cNvSpPr/>
          <p:nvPr/>
        </p:nvSpPr>
        <p:spPr>
          <a:xfrm>
            <a:off x="5434872" y="5949280"/>
            <a:ext cx="14532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latin typeface="HY견고딕" panose="02030600000101010101" pitchFamily="18" charset="-127"/>
                <a:ea typeface="HY견고딕" panose="02030600000101010101" pitchFamily="18" charset="-127"/>
              </a:rPr>
              <a:t>Tension Device</a:t>
            </a:r>
          </a:p>
          <a:p>
            <a:r>
              <a:rPr lang="en-US" altLang="ko-KR" sz="800" dirty="0">
                <a:latin typeface="HY견고딕" panose="02030600000101010101" pitchFamily="18" charset="-127"/>
                <a:ea typeface="HY견고딕" panose="02030600000101010101" pitchFamily="18" charset="-127"/>
              </a:rPr>
              <a:t>Counter Weight Type</a:t>
            </a:r>
          </a:p>
          <a:p>
            <a:r>
              <a:rPr lang="en-US" altLang="ko-KR" sz="800" dirty="0">
                <a:latin typeface="HY견고딕" panose="02030600000101010101" pitchFamily="18" charset="-127"/>
                <a:ea typeface="HY견고딕" panose="02030600000101010101" pitchFamily="18" charset="-127"/>
              </a:rPr>
              <a:t>Pendulum Type</a:t>
            </a:r>
          </a:p>
        </p:txBody>
      </p:sp>
      <p:pic>
        <p:nvPicPr>
          <p:cNvPr id="62" name="_x404960832" descr="EMB000033f8bd85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9799" y="4532691"/>
            <a:ext cx="1432721" cy="1411968"/>
          </a:xfrm>
          <a:prstGeom prst="rect">
            <a:avLst/>
          </a:prstGeom>
          <a:noFill/>
          <a:scene3d>
            <a:camera prst="orthographicFront">
              <a:rot lat="0" lon="10799999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제목 1">
            <a:extLst>
              <a:ext uri="{FF2B5EF4-FFF2-40B4-BE49-F238E27FC236}">
                <a16:creationId xmlns:a16="http://schemas.microsoft.com/office/drawing/2014/main" id="{F97A05B7-19A9-4135-8E85-099AD5A070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026" y="116632"/>
            <a:ext cx="2736751" cy="431800"/>
          </a:xfrm>
        </p:spPr>
        <p:txBody>
          <a:bodyPr/>
          <a:lstStyle/>
          <a:p>
            <a:r>
              <a:rPr lang="ko-KR" altLang="en-US" dirty="0"/>
              <a:t>㈜서광 기술개발 지원사업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B627FB6-80FE-4481-9DCF-BA303FB30CB4}"/>
              </a:ext>
            </a:extLst>
          </p:cNvPr>
          <p:cNvSpPr txBox="1"/>
          <p:nvPr/>
        </p:nvSpPr>
        <p:spPr>
          <a:xfrm>
            <a:off x="2487579" y="620688"/>
            <a:ext cx="7265161" cy="347674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>
              <a:spcAft>
                <a:spcPts val="300"/>
              </a:spcAft>
              <a:buSzPct val="80000"/>
            </a:pPr>
            <a:r>
              <a:rPr lang="en-US" altLang="ko-KR" sz="20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1D1D1B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+mj-cs"/>
              </a:rPr>
              <a:t>1. </a:t>
            </a:r>
            <a:r>
              <a:rPr lang="ko-KR" altLang="en-US" sz="20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1D1D1B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+mj-cs"/>
              </a:rPr>
              <a:t>기 업 소 개</a:t>
            </a:r>
            <a:endParaRPr lang="en-US" altLang="ko-KR" sz="20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1D1D1B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720115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직선 연결선 33">
            <a:extLst>
              <a:ext uri="{FF2B5EF4-FFF2-40B4-BE49-F238E27FC236}">
                <a16:creationId xmlns:a16="http://schemas.microsoft.com/office/drawing/2014/main" id="{555B6C4C-A34B-4081-9CD5-A3B41ED8D264}"/>
              </a:ext>
            </a:extLst>
          </p:cNvPr>
          <p:cNvCxnSpPr>
            <a:cxnSpLocks/>
          </p:cNvCxnSpPr>
          <p:nvPr/>
        </p:nvCxnSpPr>
        <p:spPr>
          <a:xfrm>
            <a:off x="1343026" y="620713"/>
            <a:ext cx="81915" cy="0"/>
          </a:xfrm>
          <a:prstGeom prst="line">
            <a:avLst/>
          </a:prstGeom>
          <a:ln w="25400">
            <a:solidFill>
              <a:srgbClr val="DA50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9C15A7E8-BC8E-4680-98DA-66D2DBD19859}"/>
              </a:ext>
            </a:extLst>
          </p:cNvPr>
          <p:cNvSpPr txBox="1"/>
          <p:nvPr/>
        </p:nvSpPr>
        <p:spPr>
          <a:xfrm>
            <a:off x="2487579" y="620688"/>
            <a:ext cx="7265161" cy="347674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>
              <a:spcAft>
                <a:spcPts val="300"/>
              </a:spcAft>
              <a:buSzPct val="80000"/>
            </a:pPr>
            <a:r>
              <a:rPr lang="en-US" altLang="ko-KR" sz="20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1D1D1B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+mj-cs"/>
              </a:rPr>
              <a:t>2. </a:t>
            </a:r>
            <a:r>
              <a:rPr lang="ko-KR" altLang="en-US" sz="20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1D1D1B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+mj-cs"/>
              </a:rPr>
              <a:t>개 발 목 표</a:t>
            </a:r>
            <a:endParaRPr lang="en-US" altLang="ko-KR" sz="20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1D1D1B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  <a:cs typeface="+mj-cs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E28190E-A4C1-4F6D-8ABE-43CE8BFB8E28}"/>
              </a:ext>
            </a:extLst>
          </p:cNvPr>
          <p:cNvSpPr txBox="1"/>
          <p:nvPr/>
        </p:nvSpPr>
        <p:spPr>
          <a:xfrm>
            <a:off x="2311570" y="1188486"/>
            <a:ext cx="7672863" cy="224291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>
              <a:spcAft>
                <a:spcPts val="300"/>
              </a:spcAft>
              <a:buSzPct val="80000"/>
            </a:pPr>
            <a:r>
              <a:rPr lang="ko-KR" altLang="en-US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E4D5E"/>
                </a:solidFill>
                <a:latin typeface="나눔스퀘어" panose="020B0600000101010101" pitchFamily="50" charset="-127"/>
                <a:ea typeface="나눔스퀘어" panose="020B0600000101010101" pitchFamily="50" charset="-127"/>
                <a:cs typeface="+mj-cs"/>
              </a:rPr>
              <a:t>높이 </a:t>
            </a:r>
            <a:r>
              <a:rPr lang="en-US" altLang="ko-KR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E4D5E"/>
                </a:solidFill>
                <a:latin typeface="나눔스퀘어" panose="020B0600000101010101" pitchFamily="50" charset="-127"/>
                <a:ea typeface="나눔스퀘어" panose="020B0600000101010101" pitchFamily="50" charset="-127"/>
                <a:cs typeface="+mj-cs"/>
              </a:rPr>
              <a:t>10M</a:t>
            </a:r>
            <a:r>
              <a:rPr lang="ko-KR" altLang="en-US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E4D5E"/>
                </a:solidFill>
                <a:latin typeface="나눔스퀘어" panose="020B0600000101010101" pitchFamily="50" charset="-127"/>
                <a:ea typeface="나눔스퀘어" panose="020B0600000101010101" pitchFamily="50" charset="-127"/>
                <a:cs typeface="+mj-cs"/>
              </a:rPr>
              <a:t>용 에스컬레이터 </a:t>
            </a:r>
            <a:r>
              <a:rPr lang="ko-KR" altLang="en-US" sz="1200" dirty="0" err="1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E4D5E"/>
                </a:solidFill>
                <a:latin typeface="나눔스퀘어" panose="020B0600000101010101" pitchFamily="50" charset="-127"/>
                <a:ea typeface="나눔스퀘어" panose="020B0600000101010101" pitchFamily="50" charset="-127"/>
                <a:cs typeface="+mj-cs"/>
              </a:rPr>
              <a:t>과속역행방지장치</a:t>
            </a:r>
            <a:endParaRPr lang="en-US" altLang="ko-KR" sz="12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4E4D5E"/>
              </a:solidFill>
              <a:latin typeface="나눔스퀘어" panose="020B0600000101010101" pitchFamily="50" charset="-127"/>
              <a:ea typeface="나눔스퀘어" panose="020B0600000101010101" pitchFamily="50" charset="-127"/>
              <a:cs typeface="+mj-cs"/>
            </a:endParaRPr>
          </a:p>
        </p:txBody>
      </p:sp>
      <p:cxnSp>
        <p:nvCxnSpPr>
          <p:cNvPr id="31" name="직선 연결선 30">
            <a:extLst>
              <a:ext uri="{FF2B5EF4-FFF2-40B4-BE49-F238E27FC236}">
                <a16:creationId xmlns:a16="http://schemas.microsoft.com/office/drawing/2014/main" id="{CE2E7F0F-C67A-4F04-A564-1AF6306823E3}"/>
              </a:ext>
            </a:extLst>
          </p:cNvPr>
          <p:cNvCxnSpPr>
            <a:cxnSpLocks/>
          </p:cNvCxnSpPr>
          <p:nvPr/>
        </p:nvCxnSpPr>
        <p:spPr>
          <a:xfrm>
            <a:off x="4827081" y="1054880"/>
            <a:ext cx="2585047" cy="0"/>
          </a:xfrm>
          <a:prstGeom prst="line">
            <a:avLst/>
          </a:prstGeom>
          <a:ln w="2857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7" name="표 26">
            <a:extLst>
              <a:ext uri="{FF2B5EF4-FFF2-40B4-BE49-F238E27FC236}">
                <a16:creationId xmlns:a16="http://schemas.microsoft.com/office/drawing/2014/main" id="{3B211DD1-6DCA-443A-B7A4-2FA6E71D0B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0916583"/>
              </p:ext>
            </p:extLst>
          </p:nvPr>
        </p:nvGraphicFramePr>
        <p:xfrm>
          <a:off x="2041551" y="1546380"/>
          <a:ext cx="8108899" cy="4834950"/>
        </p:xfrm>
        <a:graphic>
          <a:graphicData uri="http://schemas.openxmlformats.org/drawingml/2006/table">
            <a:tbl>
              <a:tblPr/>
              <a:tblGrid>
                <a:gridCol w="1442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7678">
                  <a:extLst>
                    <a:ext uri="{9D8B030D-6E8A-4147-A177-3AD203B41FA5}">
                      <a16:colId xmlns:a16="http://schemas.microsoft.com/office/drawing/2014/main" val="2727311392"/>
                    </a:ext>
                  </a:extLst>
                </a:gridCol>
                <a:gridCol w="824153">
                  <a:extLst>
                    <a:ext uri="{9D8B030D-6E8A-4147-A177-3AD203B41FA5}">
                      <a16:colId xmlns:a16="http://schemas.microsoft.com/office/drawing/2014/main" val="1762451206"/>
                    </a:ext>
                  </a:extLst>
                </a:gridCol>
                <a:gridCol w="549434">
                  <a:extLst>
                    <a:ext uri="{9D8B030D-6E8A-4147-A177-3AD203B41FA5}">
                      <a16:colId xmlns:a16="http://schemas.microsoft.com/office/drawing/2014/main" val="2551420770"/>
                    </a:ext>
                  </a:extLst>
                </a:gridCol>
                <a:gridCol w="274717">
                  <a:extLst>
                    <a:ext uri="{9D8B030D-6E8A-4147-A177-3AD203B41FA5}">
                      <a16:colId xmlns:a16="http://schemas.microsoft.com/office/drawing/2014/main" val="1463509255"/>
                    </a:ext>
                  </a:extLst>
                </a:gridCol>
                <a:gridCol w="824153">
                  <a:extLst>
                    <a:ext uri="{9D8B030D-6E8A-4147-A177-3AD203B41FA5}">
                      <a16:colId xmlns:a16="http://schemas.microsoft.com/office/drawing/2014/main" val="35935808"/>
                    </a:ext>
                  </a:extLst>
                </a:gridCol>
                <a:gridCol w="824153">
                  <a:extLst>
                    <a:ext uri="{9D8B030D-6E8A-4147-A177-3AD203B41FA5}">
                      <a16:colId xmlns:a16="http://schemas.microsoft.com/office/drawing/2014/main" val="1996525373"/>
                    </a:ext>
                  </a:extLst>
                </a:gridCol>
                <a:gridCol w="274717">
                  <a:extLst>
                    <a:ext uri="{9D8B030D-6E8A-4147-A177-3AD203B41FA5}">
                      <a16:colId xmlns:a16="http://schemas.microsoft.com/office/drawing/2014/main" val="1963061419"/>
                    </a:ext>
                  </a:extLst>
                </a:gridCol>
                <a:gridCol w="549434">
                  <a:extLst>
                    <a:ext uri="{9D8B030D-6E8A-4147-A177-3AD203B41FA5}">
                      <a16:colId xmlns:a16="http://schemas.microsoft.com/office/drawing/2014/main" val="1824204390"/>
                    </a:ext>
                  </a:extLst>
                </a:gridCol>
                <a:gridCol w="824153">
                  <a:extLst>
                    <a:ext uri="{9D8B030D-6E8A-4147-A177-3AD203B41FA5}">
                      <a16:colId xmlns:a16="http://schemas.microsoft.com/office/drawing/2014/main" val="2770178368"/>
                    </a:ext>
                  </a:extLst>
                </a:gridCol>
                <a:gridCol w="824152">
                  <a:extLst>
                    <a:ext uri="{9D8B030D-6E8A-4147-A177-3AD203B41FA5}">
                      <a16:colId xmlns:a16="http://schemas.microsoft.com/office/drawing/2014/main" val="2665301294"/>
                    </a:ext>
                  </a:extLst>
                </a:gridCol>
              </a:tblGrid>
              <a:tr h="453841">
                <a:tc>
                  <a:txBody>
                    <a:bodyPr/>
                    <a:lstStyle/>
                    <a:p>
                      <a:pPr marL="2171700" marR="63500" indent="-217170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ko-KR" altLang="en-US" sz="1600" kern="0" spc="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과제 구분</a:t>
                      </a: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gridSpan="10">
                  <a:txBody>
                    <a:bodyPr/>
                    <a:lstStyle/>
                    <a:p>
                      <a:pPr marL="2171700" marR="63500" indent="-217170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ko-KR" altLang="en-US" sz="1400" b="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공동연구과제</a:t>
                      </a: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3841">
                <a:tc>
                  <a:txBody>
                    <a:bodyPr/>
                    <a:lstStyle/>
                    <a:p>
                      <a:pPr marL="2171700" marR="63500" indent="-217170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ko-KR" altLang="en-US" sz="1600" kern="0" spc="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과제명</a:t>
                      </a: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gridSpan="10">
                  <a:txBody>
                    <a:bodyPr/>
                    <a:lstStyle/>
                    <a:p>
                      <a:pPr marL="2171700" marR="63500" indent="-217170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ko-KR" altLang="en-US" sz="14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높이 </a:t>
                      </a:r>
                      <a:r>
                        <a:rPr lang="en-US" altLang="ko-KR" sz="14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10M</a:t>
                      </a:r>
                      <a:r>
                        <a:rPr lang="ko-KR" altLang="en-US" sz="14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용 에스컬레이터 역주행방지장치</a:t>
                      </a: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2800588"/>
                  </a:ext>
                </a:extLst>
              </a:tr>
              <a:tr h="453841">
                <a:tc>
                  <a:txBody>
                    <a:bodyPr/>
                    <a:lstStyle/>
                    <a:p>
                      <a:pPr marL="2171700" marR="63500" indent="-217170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ko-KR" altLang="en-US" sz="1600" kern="0" spc="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연구 기간</a:t>
                      </a: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gridSpan="10">
                  <a:txBody>
                    <a:bodyPr/>
                    <a:lstStyle/>
                    <a:p>
                      <a:pPr marL="2171700" marR="63500" indent="-217170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en-US" altLang="ko-KR" sz="14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2019. 10. 23 ~ 2020.</a:t>
                      </a:r>
                      <a:r>
                        <a:rPr lang="ko-KR" altLang="en-US" sz="14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4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10.</a:t>
                      </a:r>
                      <a:r>
                        <a:rPr lang="ko-KR" altLang="en-US" sz="14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4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22</a:t>
                      </a:r>
                      <a:r>
                        <a:rPr lang="ko-KR" altLang="en-US" sz="14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4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4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총 </a:t>
                      </a:r>
                      <a:r>
                        <a:rPr lang="en-US" altLang="ko-KR" sz="14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12</a:t>
                      </a:r>
                      <a:r>
                        <a:rPr lang="ko-KR" altLang="en-US" sz="14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개월</a:t>
                      </a:r>
                      <a:r>
                        <a:rPr lang="en-US" altLang="ko-KR" sz="14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178040"/>
                  </a:ext>
                </a:extLst>
              </a:tr>
              <a:tr h="398816">
                <a:tc rowSpan="2">
                  <a:txBody>
                    <a:bodyPr/>
                    <a:lstStyle/>
                    <a:p>
                      <a:pPr marL="2171700" marR="63500" indent="-217170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ko-KR" altLang="en-US" sz="1600" kern="0" spc="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총 소요예산</a:t>
                      </a: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2171700" marR="63500" indent="-217170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ko-KR" altLang="en-US" sz="14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총 연구개발비</a:t>
                      </a: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2171700" marR="63500" indent="-217170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ko-KR" altLang="en-US" sz="14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공단부담</a:t>
                      </a: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2171700" marR="63500" indent="-217170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ko-KR" altLang="en-US" sz="14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수행기관 부담</a:t>
                      </a: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2663656"/>
                  </a:ext>
                </a:extLst>
              </a:tr>
              <a:tr h="39881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2171700" marR="63500" indent="-217170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en-US" altLang="ko-KR" sz="14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99,550</a:t>
                      </a:r>
                      <a:r>
                        <a:rPr lang="ko-KR" altLang="en-US" sz="14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천원</a:t>
                      </a: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2171700" marR="63500" indent="-217170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en-US" altLang="ko-KR" sz="1400" kern="0" spc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64,000</a:t>
                      </a:r>
                      <a:r>
                        <a:rPr lang="ko-KR" altLang="en-US" sz="1400" kern="0" spc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천원 </a:t>
                      </a:r>
                      <a:r>
                        <a:rPr lang="en-US" altLang="ko-KR" sz="1400" kern="0" spc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(64%)</a:t>
                      </a:r>
                      <a:endParaRPr lang="ko-KR" altLang="en-US" sz="1400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2171700" marR="63500" indent="-217170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en-US" altLang="ko-KR" sz="1400" kern="0" spc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35,550</a:t>
                      </a:r>
                      <a:r>
                        <a:rPr lang="ko-KR" altLang="en-US" sz="1400" kern="0" spc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천원 </a:t>
                      </a:r>
                      <a:r>
                        <a:rPr lang="en-US" altLang="ko-KR" sz="1400" kern="0" spc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(36%)</a:t>
                      </a:r>
                      <a:endParaRPr lang="ko-KR" altLang="en-US" sz="1400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9344009"/>
                  </a:ext>
                </a:extLst>
              </a:tr>
              <a:tr h="453841">
                <a:tc>
                  <a:txBody>
                    <a:bodyPr/>
                    <a:lstStyle/>
                    <a:p>
                      <a:pPr marL="2171700" marR="63500" indent="-217170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ko-KR" altLang="en-US" sz="1600" kern="0" spc="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목표가격</a:t>
                      </a: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gridSpan="10">
                  <a:txBody>
                    <a:bodyPr/>
                    <a:lstStyle/>
                    <a:p>
                      <a:pPr marL="2171700" marR="63500" indent="-217170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en-US" altLang="ko-KR" sz="14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650</a:t>
                      </a:r>
                      <a:r>
                        <a:rPr lang="ko-KR" altLang="en-US" sz="14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만원</a:t>
                      </a:r>
                      <a:r>
                        <a:rPr lang="en-US" altLang="ko-KR" sz="14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4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현재 비교가격</a:t>
                      </a:r>
                      <a:r>
                        <a:rPr lang="en-US" altLang="ko-KR" sz="14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) </a:t>
                      </a:r>
                      <a:r>
                        <a:rPr lang="ko-KR" altLang="en-US" sz="14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→ </a:t>
                      </a:r>
                      <a:r>
                        <a:rPr lang="en-US" altLang="ko-KR" sz="14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500</a:t>
                      </a:r>
                      <a:r>
                        <a:rPr lang="ko-KR" altLang="en-US" sz="14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만원</a:t>
                      </a: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0195792"/>
                  </a:ext>
                </a:extLst>
              </a:tr>
              <a:tr h="1259982">
                <a:tc>
                  <a:txBody>
                    <a:bodyPr/>
                    <a:lstStyle/>
                    <a:p>
                      <a:pPr marL="2171700" marR="63500" indent="-217170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ko-KR" altLang="en-US" sz="1600" kern="0" spc="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핵심 목표</a:t>
                      </a: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gridSpan="10">
                  <a:txBody>
                    <a:bodyPr/>
                    <a:lstStyle/>
                    <a:p>
                      <a:pPr marL="2171700" marR="63500" indent="-217170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en-US" altLang="ko-KR" sz="14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    1. </a:t>
                      </a:r>
                      <a:r>
                        <a:rPr lang="ko-KR" altLang="en-US" sz="14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조립식으로 설치가 간단한 구조</a:t>
                      </a:r>
                      <a:endParaRPr lang="en-US" altLang="ko-KR" sz="1400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2171700" marR="63500" indent="-217170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en-US" altLang="ko-KR" sz="14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    2. </a:t>
                      </a:r>
                      <a:r>
                        <a:rPr lang="ko-KR" altLang="en-US" sz="14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에스컬레이터의 부재에는 변형을 주지 않는 구조</a:t>
                      </a:r>
                      <a:endParaRPr lang="en-US" altLang="ko-KR" sz="1400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2171700" marR="63500" indent="-217170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en-US" altLang="ko-KR" sz="14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    3. </a:t>
                      </a:r>
                      <a:r>
                        <a:rPr lang="ko-KR" altLang="en-US" sz="1400" kern="0" spc="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한국승강기안전공단</a:t>
                      </a:r>
                      <a:r>
                        <a:rPr lang="ko-KR" altLang="en-US" sz="14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4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– </a:t>
                      </a:r>
                      <a:r>
                        <a:rPr lang="ko-KR" altLang="en-US" sz="14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부품안전인증 요건을 만족하는 성능을 발휘</a:t>
                      </a:r>
                      <a:endParaRPr lang="en-US" altLang="ko-KR" sz="1400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6765037"/>
                  </a:ext>
                </a:extLst>
              </a:tr>
              <a:tr h="480986">
                <a:tc rowSpan="2">
                  <a:txBody>
                    <a:bodyPr/>
                    <a:lstStyle/>
                    <a:p>
                      <a:pPr marL="2171700" marR="63500" indent="-217170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ko-KR" altLang="en-US" sz="1600" kern="0" spc="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예상 성과</a:t>
                      </a: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171700" marR="63500" indent="-217170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ko-KR" altLang="en-US" sz="14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구분</a:t>
                      </a:r>
                      <a:endParaRPr lang="en-US" altLang="ko-KR" sz="1400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171700" marR="63500" indent="-217170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ko-KR" altLang="en-US" sz="14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논문</a:t>
                      </a:r>
                      <a:endParaRPr lang="en-US" altLang="ko-KR" sz="1400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2171700" marR="63500" indent="-217170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ko-KR" altLang="en-US" sz="14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특허</a:t>
                      </a:r>
                      <a:endParaRPr lang="en-US" altLang="ko-KR" sz="1400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171700" marR="63500" indent="-217170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ko-KR" altLang="en-US" sz="14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시제품</a:t>
                      </a:r>
                      <a:endParaRPr lang="en-US" altLang="ko-KR" sz="1400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2171700" marR="63500" indent="-217170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ko-KR" altLang="en-US" sz="14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연구시설</a:t>
                      </a:r>
                      <a:endParaRPr lang="en-US" altLang="ko-KR" sz="1400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2171700" marR="63500" indent="-217170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ko-KR" altLang="en-US" sz="14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장비</a:t>
                      </a:r>
                      <a:endParaRPr lang="en-US" altLang="ko-KR" sz="1400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2171700" marR="63500" indent="-217170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ko-KR" altLang="en-US" sz="14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표준화</a:t>
                      </a:r>
                      <a:endParaRPr lang="en-US" altLang="ko-KR" sz="1400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171700" marR="63500" indent="-217170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ko-KR" altLang="en-US" sz="14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소프트</a:t>
                      </a:r>
                      <a:endParaRPr lang="en-US" altLang="ko-KR" sz="1400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2171700" marR="63500" indent="-217170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ko-KR" altLang="en-US" sz="1400" kern="0" spc="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웨어</a:t>
                      </a:r>
                      <a:endParaRPr lang="en-US" altLang="ko-KR" sz="1400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171700" marR="63500" indent="-217170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ko-KR" altLang="en-US" sz="14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부품설계</a:t>
                      </a:r>
                      <a:endParaRPr lang="en-US" altLang="ko-KR" sz="1400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3229600"/>
                  </a:ext>
                </a:extLst>
              </a:tr>
              <a:tr h="48098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171700" marR="63500" indent="-217170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en-US" altLang="ko-KR" sz="14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(Y/N)</a:t>
                      </a: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171700" marR="63500" indent="-217170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en-US" altLang="ko-KR" sz="14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N</a:t>
                      </a: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2171700" marR="63500" indent="-217170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en-US" altLang="ko-KR" sz="14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Y</a:t>
                      </a: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171700" marR="63500" indent="-217170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en-US" altLang="ko-KR" sz="14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Y</a:t>
                      </a: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2171700" marR="63500" indent="-217170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en-US" altLang="ko-KR" sz="14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N</a:t>
                      </a: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2171700" marR="63500" indent="-217170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en-US" altLang="ko-KR" sz="14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N</a:t>
                      </a: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171700" marR="63500" indent="-217170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en-US" altLang="ko-KR" sz="14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N</a:t>
                      </a: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171700" marR="63500" indent="-217170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8750" algn="l"/>
                          <a:tab pos="285750" algn="l"/>
                          <a:tab pos="425450" algn="l"/>
                          <a:tab pos="563880" algn="l"/>
                          <a:tab pos="1016000" algn="l"/>
                          <a:tab pos="1524000" algn="l"/>
                          <a:tab pos="2032000" algn="l"/>
                          <a:tab pos="254000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</a:tabLst>
                      </a:pPr>
                      <a:r>
                        <a:rPr lang="en-US" altLang="ko-KR" sz="14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Y</a:t>
                      </a:r>
                    </a:p>
                  </a:txBody>
                  <a:tcPr marL="9079" marR="9079" marT="5473" marB="547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0418823"/>
                  </a:ext>
                </a:extLst>
              </a:tr>
            </a:tbl>
          </a:graphicData>
        </a:graphic>
      </p:graphicFrame>
      <p:sp>
        <p:nvSpPr>
          <p:cNvPr id="26" name="제목 1">
            <a:extLst>
              <a:ext uri="{FF2B5EF4-FFF2-40B4-BE49-F238E27FC236}">
                <a16:creationId xmlns:a16="http://schemas.microsoft.com/office/drawing/2014/main" id="{11E6B390-A7CC-40D3-BBBA-4C5A3CB3C9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026" y="116632"/>
            <a:ext cx="2736751" cy="431800"/>
          </a:xfrm>
        </p:spPr>
        <p:txBody>
          <a:bodyPr/>
          <a:lstStyle/>
          <a:p>
            <a:r>
              <a:rPr lang="ko-KR" altLang="en-US" dirty="0"/>
              <a:t>㈜서광 기술개발 지원사업</a:t>
            </a:r>
          </a:p>
        </p:txBody>
      </p:sp>
    </p:spTree>
    <p:extLst>
      <p:ext uri="{BB962C8B-B14F-4D97-AF65-F5344CB8AC3E}">
        <p14:creationId xmlns:p14="http://schemas.microsoft.com/office/powerpoint/2010/main" val="510871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Oval 23">
            <a:extLst>
              <a:ext uri="{FF2B5EF4-FFF2-40B4-BE49-F238E27FC236}">
                <a16:creationId xmlns:a16="http://schemas.microsoft.com/office/drawing/2014/main" id="{DA978D7C-1F4C-4FCC-B4D5-997A68D4E2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70031" y="1840755"/>
            <a:ext cx="2227070" cy="4684588"/>
          </a:xfrm>
          <a:prstGeom prst="rect">
            <a:avLst/>
          </a:prstGeom>
          <a:gradFill>
            <a:gsLst>
              <a:gs pos="42000">
                <a:schemeClr val="bg1">
                  <a:lumMod val="99000"/>
                </a:schemeClr>
              </a:gs>
              <a:gs pos="100000">
                <a:schemeClr val="bg1">
                  <a:lumMod val="95000"/>
                </a:schemeClr>
              </a:gs>
            </a:gsLst>
            <a:lin ang="2700000" scaled="1"/>
          </a:gradFill>
          <a:ln w="3175">
            <a:noFill/>
          </a:ln>
          <a:effectLst>
            <a:outerShdw blurRad="444500" dist="1016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72000" bIns="0" rtlCol="0" anchor="t"/>
          <a:lstStyle/>
          <a:p>
            <a:pPr algn="ctr"/>
            <a:endParaRPr lang="en-US" altLang="ko-KR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  <a:cs typeface="+mj-cs"/>
            </a:endParaRPr>
          </a:p>
          <a:p>
            <a:pPr algn="ctr"/>
            <a:endParaRPr lang="en-US" altLang="ko-KR" sz="7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  <a:cs typeface="+mj-cs"/>
            </a:endParaRPr>
          </a:p>
          <a:p>
            <a:pPr algn="ctr"/>
            <a:r>
              <a:rPr lang="ko-KR" altLang="en-US" sz="2000" dirty="0" err="1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안산역</a:t>
            </a:r>
            <a:endParaRPr lang="en-US" altLang="ko-KR" sz="20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algn="ctr">
              <a:lnSpc>
                <a:spcPct val="150000"/>
              </a:lnSpc>
            </a:pPr>
            <a:endParaRPr lang="en-US" altLang="ko-KR" sz="9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1D1D1B"/>
              </a:solidFill>
              <a:latin typeface="나눔스퀘어" panose="020B0600000101010101" pitchFamily="50" charset="-127"/>
              <a:ea typeface="나눔스퀘어" panose="020B0600000101010101" pitchFamily="50" charset="-127"/>
              <a:cs typeface="+mj-cs"/>
            </a:endParaRPr>
          </a:p>
          <a:p>
            <a:pPr algn="ctr"/>
            <a:r>
              <a:rPr lang="en-US" altLang="ko-KR" sz="9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1D1D1B">
                    <a:alpha val="70000"/>
                  </a:srgbClr>
                </a:solidFill>
                <a:latin typeface="나눔스퀘어" panose="020B0600000101010101" pitchFamily="50" charset="-127"/>
                <a:ea typeface="나눔스퀘어" panose="020B0600000101010101" pitchFamily="50" charset="-127"/>
                <a:cs typeface="+mj-cs"/>
              </a:rPr>
              <a:t>2017. 05. 28</a:t>
            </a:r>
          </a:p>
          <a:p>
            <a:pPr algn="ctr"/>
            <a:endParaRPr lang="en-US" altLang="ko-KR" sz="9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1D1D1B">
                  <a:alpha val="70000"/>
                </a:srgbClr>
              </a:solidFill>
              <a:latin typeface="나눔스퀘어" panose="020B0600000101010101" pitchFamily="50" charset="-127"/>
              <a:ea typeface="나눔스퀘어" panose="020B0600000101010101" pitchFamily="50" charset="-127"/>
              <a:cs typeface="+mj-cs"/>
            </a:endParaRPr>
          </a:p>
          <a:p>
            <a:pPr algn="ctr"/>
            <a:endParaRPr lang="en-US" altLang="ko-KR" sz="9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1D1D1B">
                  <a:alpha val="70000"/>
                </a:srgbClr>
              </a:solidFill>
              <a:latin typeface="나눔스퀘어" panose="020B0600000101010101" pitchFamily="50" charset="-127"/>
              <a:ea typeface="나눔스퀘어" panose="020B0600000101010101" pitchFamily="50" charset="-127"/>
              <a:cs typeface="+mj-cs"/>
            </a:endParaRPr>
          </a:p>
          <a:p>
            <a:pPr algn="ctr"/>
            <a:endParaRPr lang="en-US" altLang="ko-KR" sz="9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1D1D1B">
                  <a:alpha val="70000"/>
                </a:srgbClr>
              </a:solidFill>
              <a:latin typeface="나눔스퀘어" panose="020B0600000101010101" pitchFamily="50" charset="-127"/>
              <a:ea typeface="나눔스퀘어" panose="020B0600000101010101" pitchFamily="50" charset="-127"/>
              <a:cs typeface="+mj-cs"/>
            </a:endParaRPr>
          </a:p>
          <a:p>
            <a:pPr algn="ctr"/>
            <a:endParaRPr lang="en-US" altLang="ko-KR" sz="9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1D1D1B">
                  <a:alpha val="70000"/>
                </a:srgbClr>
              </a:solidFill>
              <a:latin typeface="나눔스퀘어" panose="020B0600000101010101" pitchFamily="50" charset="-127"/>
              <a:ea typeface="나눔스퀘어" panose="020B0600000101010101" pitchFamily="50" charset="-127"/>
              <a:cs typeface="+mj-cs"/>
            </a:endParaRPr>
          </a:p>
          <a:p>
            <a:pPr algn="ctr"/>
            <a:endParaRPr lang="en-US" altLang="ko-KR" sz="9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1D1D1B">
                  <a:alpha val="70000"/>
                </a:srgbClr>
              </a:solidFill>
              <a:latin typeface="나눔스퀘어" panose="020B0600000101010101" pitchFamily="50" charset="-127"/>
              <a:ea typeface="나눔스퀘어" panose="020B0600000101010101" pitchFamily="50" charset="-127"/>
              <a:cs typeface="+mj-cs"/>
            </a:endParaRPr>
          </a:p>
          <a:p>
            <a:pPr algn="ctr"/>
            <a:endParaRPr lang="en-US" altLang="ko-KR" sz="9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1D1D1B">
                  <a:alpha val="70000"/>
                </a:srgbClr>
              </a:solidFill>
              <a:latin typeface="나눔스퀘어" panose="020B0600000101010101" pitchFamily="50" charset="-127"/>
              <a:ea typeface="나눔스퀘어" panose="020B0600000101010101" pitchFamily="50" charset="-127"/>
              <a:cs typeface="+mj-cs"/>
            </a:endParaRPr>
          </a:p>
          <a:p>
            <a:pPr algn="ctr"/>
            <a:endParaRPr lang="en-US" altLang="ko-KR" sz="9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1D1D1B">
                  <a:alpha val="70000"/>
                </a:srgbClr>
              </a:solidFill>
              <a:latin typeface="나눔스퀘어" panose="020B0600000101010101" pitchFamily="50" charset="-127"/>
              <a:ea typeface="나눔스퀘어" panose="020B0600000101010101" pitchFamily="50" charset="-127"/>
              <a:cs typeface="+mj-cs"/>
            </a:endParaRPr>
          </a:p>
          <a:p>
            <a:pPr algn="ctr"/>
            <a:endParaRPr lang="en-US" altLang="ko-KR" sz="9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1D1D1B">
                  <a:alpha val="70000"/>
                </a:srgbClr>
              </a:solidFill>
              <a:latin typeface="나눔스퀘어" panose="020B0600000101010101" pitchFamily="50" charset="-127"/>
              <a:ea typeface="나눔스퀘어" panose="020B0600000101010101" pitchFamily="50" charset="-127"/>
              <a:cs typeface="+mj-cs"/>
            </a:endParaRPr>
          </a:p>
          <a:p>
            <a:pPr algn="ctr"/>
            <a:endParaRPr lang="en-US" altLang="ko-KR" sz="9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1D1D1B">
                  <a:alpha val="70000"/>
                </a:srgbClr>
              </a:solidFill>
              <a:latin typeface="나눔스퀘어" panose="020B0600000101010101" pitchFamily="50" charset="-127"/>
              <a:ea typeface="나눔스퀘어" panose="020B0600000101010101" pitchFamily="50" charset="-127"/>
              <a:cs typeface="+mj-cs"/>
            </a:endParaRPr>
          </a:p>
          <a:p>
            <a:pPr algn="ctr"/>
            <a:endParaRPr lang="en-US" altLang="ko-KR" sz="9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1D1D1B">
                  <a:alpha val="70000"/>
                </a:srgbClr>
              </a:solidFill>
              <a:latin typeface="나눔스퀘어" panose="020B0600000101010101" pitchFamily="50" charset="-127"/>
              <a:ea typeface="나눔스퀘어" panose="020B0600000101010101" pitchFamily="50" charset="-127"/>
              <a:cs typeface="+mj-cs"/>
            </a:endParaRPr>
          </a:p>
          <a:p>
            <a:pPr algn="ctr"/>
            <a:endParaRPr lang="en-US" altLang="ko-KR" sz="9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1D1D1B">
                  <a:alpha val="70000"/>
                </a:srgbClr>
              </a:solidFill>
              <a:latin typeface="나눔스퀘어" panose="020B0600000101010101" pitchFamily="50" charset="-127"/>
              <a:ea typeface="나눔스퀘어" panose="020B0600000101010101" pitchFamily="50" charset="-127"/>
              <a:cs typeface="+mj-cs"/>
            </a:endParaRPr>
          </a:p>
          <a:p>
            <a:pPr algn="ctr"/>
            <a:endParaRPr lang="en-US" altLang="ko-KR" sz="9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1D1D1B">
                  <a:alpha val="70000"/>
                </a:srgbClr>
              </a:solidFill>
              <a:latin typeface="나눔스퀘어" panose="020B0600000101010101" pitchFamily="50" charset="-127"/>
              <a:ea typeface="나눔스퀘어" panose="020B0600000101010101" pitchFamily="50" charset="-127"/>
              <a:cs typeface="+mj-cs"/>
            </a:endParaRPr>
          </a:p>
          <a:p>
            <a:pPr algn="ctr"/>
            <a:endParaRPr lang="en-US" altLang="ko-KR" sz="9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1D1D1B">
                  <a:alpha val="70000"/>
                </a:srgbClr>
              </a:solidFill>
              <a:latin typeface="나눔스퀘어" panose="020B0600000101010101" pitchFamily="50" charset="-127"/>
              <a:ea typeface="나눔스퀘어" panose="020B0600000101010101" pitchFamily="50" charset="-127"/>
              <a:cs typeface="+mj-cs"/>
            </a:endParaRPr>
          </a:p>
          <a:p>
            <a:pPr algn="ctr"/>
            <a:endParaRPr lang="en-US" altLang="ko-KR" sz="9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1D1D1B">
                  <a:alpha val="70000"/>
                </a:srgbClr>
              </a:solidFill>
              <a:latin typeface="나눔스퀘어" panose="020B0600000101010101" pitchFamily="50" charset="-127"/>
              <a:ea typeface="나눔스퀘어" panose="020B0600000101010101" pitchFamily="50" charset="-127"/>
              <a:cs typeface="+mj-cs"/>
            </a:endParaRPr>
          </a:p>
          <a:p>
            <a:pPr algn="ctr"/>
            <a:endParaRPr lang="en-US" altLang="ko-KR" sz="9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1D1D1B">
                  <a:alpha val="70000"/>
                </a:srgbClr>
              </a:solidFill>
              <a:latin typeface="나눔스퀘어" panose="020B0600000101010101" pitchFamily="50" charset="-127"/>
              <a:ea typeface="나눔스퀘어" panose="020B0600000101010101" pitchFamily="50" charset="-127"/>
              <a:cs typeface="+mj-cs"/>
            </a:endParaRPr>
          </a:p>
          <a:p>
            <a:pPr algn="ctr"/>
            <a:endParaRPr lang="en-US" altLang="ko-KR" sz="9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1D1D1B">
                  <a:alpha val="70000"/>
                </a:srgbClr>
              </a:solidFill>
              <a:latin typeface="나눔스퀘어" panose="020B0600000101010101" pitchFamily="50" charset="-127"/>
              <a:ea typeface="나눔스퀘어" panose="020B0600000101010101" pitchFamily="50" charset="-127"/>
              <a:cs typeface="+mj-cs"/>
            </a:endParaRPr>
          </a:p>
          <a:p>
            <a:pPr algn="ctr"/>
            <a:endParaRPr lang="en-US" altLang="ko-KR" sz="9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1D1D1B">
                  <a:alpha val="70000"/>
                </a:srgbClr>
              </a:solidFill>
              <a:latin typeface="나눔스퀘어" panose="020B0600000101010101" pitchFamily="50" charset="-127"/>
              <a:ea typeface="나눔스퀘어" panose="020B0600000101010101" pitchFamily="50" charset="-127"/>
              <a:cs typeface="+mj-cs"/>
            </a:endParaRPr>
          </a:p>
          <a:p>
            <a:pPr algn="ctr"/>
            <a:endParaRPr lang="en-US" altLang="ko-KR" sz="9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1D1D1B">
                  <a:alpha val="70000"/>
                </a:srgbClr>
              </a:solidFill>
              <a:latin typeface="나눔스퀘어" panose="020B0600000101010101" pitchFamily="50" charset="-127"/>
              <a:ea typeface="나눔스퀘어" panose="020B0600000101010101" pitchFamily="50" charset="-127"/>
              <a:cs typeface="+mj-cs"/>
            </a:endParaRPr>
          </a:p>
          <a:p>
            <a:pPr algn="ctr"/>
            <a:endParaRPr lang="en-US" altLang="ko-KR" sz="9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1D1D1B">
                  <a:alpha val="70000"/>
                </a:srgbClr>
              </a:solidFill>
              <a:latin typeface="나눔스퀘어" panose="020B0600000101010101" pitchFamily="50" charset="-127"/>
              <a:ea typeface="나눔스퀘어" panose="020B0600000101010101" pitchFamily="50" charset="-127"/>
              <a:cs typeface="+mj-cs"/>
            </a:endParaRPr>
          </a:p>
          <a:p>
            <a:pPr algn="ctr"/>
            <a:endParaRPr lang="en-US" altLang="ko-KR" sz="9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1D1D1B">
                  <a:alpha val="70000"/>
                </a:srgbClr>
              </a:solidFill>
              <a:latin typeface="나눔스퀘어" panose="020B0600000101010101" pitchFamily="50" charset="-127"/>
              <a:ea typeface="나눔스퀘어" panose="020B0600000101010101" pitchFamily="50" charset="-127"/>
              <a:cs typeface="+mj-cs"/>
            </a:endParaRPr>
          </a:p>
          <a:p>
            <a:pPr algn="ctr"/>
            <a:endParaRPr lang="en-US" altLang="ko-KR" sz="9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1D1D1B">
                  <a:alpha val="70000"/>
                </a:srgbClr>
              </a:solidFill>
              <a:latin typeface="나눔스퀘어" panose="020B0600000101010101" pitchFamily="50" charset="-127"/>
              <a:ea typeface="나눔스퀘어" panose="020B0600000101010101" pitchFamily="50" charset="-127"/>
              <a:cs typeface="+mj-cs"/>
            </a:endParaRPr>
          </a:p>
          <a:p>
            <a:pPr algn="ctr"/>
            <a:endParaRPr lang="en-US" altLang="ko-KR" sz="9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1D1D1B">
                  <a:alpha val="70000"/>
                </a:srgbClr>
              </a:solidFill>
              <a:latin typeface="나눔스퀘어" panose="020B0600000101010101" pitchFamily="50" charset="-127"/>
              <a:ea typeface="나눔스퀘어" panose="020B0600000101010101" pitchFamily="50" charset="-127"/>
              <a:cs typeface="+mj-cs"/>
            </a:endParaRPr>
          </a:p>
          <a:p>
            <a:pPr algn="ctr"/>
            <a:endParaRPr lang="en-US" altLang="ko-KR" sz="9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FF0000">
                  <a:alpha val="70000"/>
                </a:srgbClr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  <a:p>
            <a:pPr algn="ctr"/>
            <a:endParaRPr lang="en-US" altLang="ko-KR" sz="9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1D1D1B">
                  <a:alpha val="70000"/>
                </a:srgbClr>
              </a:solidFill>
              <a:latin typeface="나눔스퀘어" panose="020B0600000101010101" pitchFamily="50" charset="-127"/>
              <a:ea typeface="나눔스퀘어" panose="020B0600000101010101" pitchFamily="50" charset="-127"/>
              <a:cs typeface="+mj-cs"/>
            </a:endParaRPr>
          </a:p>
          <a:p>
            <a:pPr algn="ctr"/>
            <a:endParaRPr lang="en-US" altLang="ko-KR" sz="9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1D1D1B">
                  <a:alpha val="70000"/>
                </a:srgbClr>
              </a:solidFill>
              <a:latin typeface="나눔스퀘어" panose="020B0600000101010101" pitchFamily="50" charset="-127"/>
              <a:ea typeface="나눔스퀘어" panose="020B0600000101010101" pitchFamily="50" charset="-127"/>
              <a:cs typeface="+mj-cs"/>
            </a:endParaRPr>
          </a:p>
          <a:p>
            <a:pPr algn="ctr"/>
            <a:endParaRPr lang="en-US" altLang="ko-KR" sz="9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1D1D1B">
                  <a:alpha val="70000"/>
                </a:srgbClr>
              </a:solidFill>
              <a:latin typeface="나눔스퀘어" panose="020B0600000101010101" pitchFamily="50" charset="-127"/>
              <a:ea typeface="나눔스퀘어" panose="020B0600000101010101" pitchFamily="50" charset="-127"/>
              <a:cs typeface="+mj-cs"/>
            </a:endParaRPr>
          </a:p>
          <a:p>
            <a:pPr algn="ctr"/>
            <a:endParaRPr lang="en-US" altLang="ko-KR" sz="9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1D1D1B">
                  <a:alpha val="70000"/>
                </a:srgbClr>
              </a:solidFill>
              <a:latin typeface="나눔스퀘어" panose="020B0600000101010101" pitchFamily="50" charset="-127"/>
              <a:ea typeface="나눔스퀘어" panose="020B0600000101010101" pitchFamily="50" charset="-127"/>
              <a:cs typeface="+mj-cs"/>
            </a:endParaRPr>
          </a:p>
          <a:p>
            <a:pPr algn="ctr"/>
            <a:endParaRPr lang="en-US" altLang="ko-KR" sz="9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1D1D1B">
                  <a:alpha val="70000"/>
                </a:srgbClr>
              </a:solidFill>
              <a:latin typeface="나눔스퀘어" panose="020B0600000101010101" pitchFamily="50" charset="-127"/>
              <a:ea typeface="나눔스퀘어" panose="020B0600000101010101" pitchFamily="50" charset="-127"/>
              <a:cs typeface="+mj-cs"/>
            </a:endParaRPr>
          </a:p>
          <a:p>
            <a:pPr algn="ctr"/>
            <a:endParaRPr lang="en-US" altLang="ko-KR" sz="9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1D1D1B">
                  <a:alpha val="70000"/>
                </a:srgbClr>
              </a:solidFill>
              <a:latin typeface="나눔스퀘어" panose="020B0600000101010101" pitchFamily="50" charset="-127"/>
              <a:ea typeface="나눔스퀘어" panose="020B0600000101010101" pitchFamily="50" charset="-127"/>
              <a:cs typeface="+mj-cs"/>
            </a:endParaRPr>
          </a:p>
          <a:p>
            <a:pPr algn="ctr"/>
            <a:endParaRPr lang="en-US" altLang="ko-KR" sz="9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1D1D1B">
                  <a:alpha val="70000"/>
                </a:srgbClr>
              </a:solidFill>
              <a:latin typeface="나눔스퀘어" panose="020B0600000101010101" pitchFamily="50" charset="-127"/>
              <a:ea typeface="나눔스퀘어" panose="020B0600000101010101" pitchFamily="50" charset="-127"/>
              <a:cs typeface="+mj-cs"/>
            </a:endParaRPr>
          </a:p>
          <a:p>
            <a:pPr algn="ctr"/>
            <a:endParaRPr lang="en-US" altLang="ko-KR" sz="9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1D1D1B">
                  <a:alpha val="70000"/>
                </a:srgbClr>
              </a:solidFill>
              <a:latin typeface="나눔스퀘어" panose="020B0600000101010101" pitchFamily="50" charset="-127"/>
              <a:ea typeface="나눔스퀘어" panose="020B0600000101010101" pitchFamily="50" charset="-127"/>
              <a:cs typeface="+mj-cs"/>
            </a:endParaRPr>
          </a:p>
          <a:p>
            <a:pPr algn="ctr"/>
            <a:endParaRPr lang="en-US" altLang="ko-KR" sz="9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1D1D1B">
                  <a:alpha val="70000"/>
                </a:srgbClr>
              </a:solidFill>
              <a:latin typeface="나눔스퀘어" panose="020B0600000101010101" pitchFamily="50" charset="-127"/>
              <a:ea typeface="나눔스퀘어" panose="020B0600000101010101" pitchFamily="50" charset="-127"/>
              <a:cs typeface="+mj-cs"/>
            </a:endParaRPr>
          </a:p>
        </p:txBody>
      </p:sp>
      <p:sp>
        <p:nvSpPr>
          <p:cNvPr id="54" name="Oval 23">
            <a:extLst>
              <a:ext uri="{FF2B5EF4-FFF2-40B4-BE49-F238E27FC236}">
                <a16:creationId xmlns:a16="http://schemas.microsoft.com/office/drawing/2014/main" id="{6DF5D556-9F63-449C-BC52-15F2B36A89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90763" y="2077645"/>
            <a:ext cx="2227070" cy="3163776"/>
          </a:xfrm>
          <a:prstGeom prst="rect">
            <a:avLst/>
          </a:prstGeom>
          <a:gradFill>
            <a:gsLst>
              <a:gs pos="42000">
                <a:schemeClr val="bg1">
                  <a:lumMod val="99000"/>
                </a:schemeClr>
              </a:gs>
              <a:gs pos="100000">
                <a:schemeClr val="bg1">
                  <a:lumMod val="95000"/>
                </a:schemeClr>
              </a:gs>
            </a:gsLst>
            <a:lin ang="2700000" scaled="1"/>
          </a:gradFill>
          <a:ln w="3175">
            <a:noFill/>
          </a:ln>
          <a:effectLst>
            <a:outerShdw blurRad="444500" dist="1016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72000" bIns="0" rtlCol="0" anchor="t"/>
          <a:lstStyle/>
          <a:p>
            <a:pPr algn="ctr"/>
            <a:endParaRPr lang="en-US" altLang="ko-KR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  <a:cs typeface="+mj-cs"/>
            </a:endParaRPr>
          </a:p>
          <a:p>
            <a:pPr algn="ctr"/>
            <a:endParaRPr lang="en-US" altLang="ko-KR" sz="7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  <a:cs typeface="+mj-cs"/>
            </a:endParaRPr>
          </a:p>
          <a:p>
            <a:pPr algn="ctr"/>
            <a:r>
              <a:rPr lang="ko-KR" altLang="en-US" sz="20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성균관대역</a:t>
            </a:r>
            <a:endParaRPr lang="en-US" altLang="ko-KR" sz="20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algn="ctr"/>
            <a:endParaRPr lang="en-US" altLang="ko-KR" sz="3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1D1D1B"/>
              </a:solidFill>
              <a:latin typeface="나눔스퀘어" panose="020B0600000101010101" pitchFamily="50" charset="-127"/>
              <a:ea typeface="나눔스퀘어" panose="020B0600000101010101" pitchFamily="50" charset="-127"/>
              <a:cs typeface="+mj-cs"/>
            </a:endParaRPr>
          </a:p>
          <a:p>
            <a:pPr algn="ctr"/>
            <a:endParaRPr lang="en-US" altLang="ko-KR" sz="9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1D1D1B"/>
              </a:solidFill>
              <a:latin typeface="나눔스퀘어" panose="020B0600000101010101" pitchFamily="50" charset="-127"/>
              <a:ea typeface="나눔스퀘어" panose="020B0600000101010101" pitchFamily="50" charset="-127"/>
              <a:cs typeface="+mj-cs"/>
            </a:endParaRPr>
          </a:p>
          <a:p>
            <a:pPr algn="ctr"/>
            <a:r>
              <a:rPr lang="en-US" altLang="ko-KR" sz="9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1D1D1B">
                    <a:alpha val="70000"/>
                  </a:srgbClr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2017. 12. 05</a:t>
            </a:r>
            <a:endParaRPr lang="en-US" altLang="ko-KR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DA5054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algn="ctr"/>
            <a:endParaRPr lang="en-US" altLang="ko-KR" sz="9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1D1D1B">
                  <a:alpha val="70000"/>
                </a:srgbClr>
              </a:solidFill>
              <a:latin typeface="나눔스퀘어" panose="020B0600000101010101" pitchFamily="50" charset="-127"/>
              <a:ea typeface="나눔스퀘어" panose="020B0600000101010101" pitchFamily="50" charset="-127"/>
              <a:cs typeface="+mj-cs"/>
            </a:endParaRPr>
          </a:p>
        </p:txBody>
      </p:sp>
      <p:sp>
        <p:nvSpPr>
          <p:cNvPr id="52" name="Oval 23">
            <a:extLst>
              <a:ext uri="{FF2B5EF4-FFF2-40B4-BE49-F238E27FC236}">
                <a16:creationId xmlns:a16="http://schemas.microsoft.com/office/drawing/2014/main" id="{81FB5C46-4820-466C-A2B2-0408BEDF49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0922" y="2254720"/>
            <a:ext cx="2227070" cy="4342632"/>
          </a:xfrm>
          <a:prstGeom prst="rect">
            <a:avLst/>
          </a:prstGeom>
          <a:gradFill>
            <a:gsLst>
              <a:gs pos="42000">
                <a:schemeClr val="bg1">
                  <a:lumMod val="99000"/>
                </a:schemeClr>
              </a:gs>
              <a:gs pos="100000">
                <a:schemeClr val="bg1">
                  <a:lumMod val="95000"/>
                </a:schemeClr>
              </a:gs>
            </a:gsLst>
            <a:lin ang="2700000" scaled="1"/>
          </a:gradFill>
          <a:ln w="3175">
            <a:noFill/>
          </a:ln>
          <a:effectLst>
            <a:outerShdw blurRad="444500" dist="1016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72000" bIns="0" rtlCol="0" anchor="t"/>
          <a:lstStyle/>
          <a:p>
            <a:pPr algn="ctr">
              <a:lnSpc>
                <a:spcPct val="300000"/>
              </a:lnSpc>
            </a:pPr>
            <a:endParaRPr lang="en-US" altLang="ko-KR" sz="7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  <a:cs typeface="+mj-cs"/>
            </a:endParaRPr>
          </a:p>
          <a:p>
            <a:pPr algn="ctr"/>
            <a:r>
              <a:rPr lang="ko-KR" altLang="en-US" sz="20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대전역</a:t>
            </a:r>
            <a:endParaRPr lang="en-US" altLang="ko-KR" sz="20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algn="ctr"/>
            <a:endParaRPr lang="en-US" altLang="ko-KR" sz="9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1D1D1B">
                  <a:alpha val="70000"/>
                </a:srgbClr>
              </a:solidFill>
              <a:latin typeface="나눔스퀘어" panose="020B0600000101010101" pitchFamily="50" charset="-127"/>
              <a:ea typeface="나눔스퀘어" panose="020B0600000101010101" pitchFamily="50" charset="-127"/>
              <a:cs typeface="+mj-cs"/>
            </a:endParaRPr>
          </a:p>
          <a:p>
            <a:pPr algn="ctr"/>
            <a:r>
              <a:rPr lang="en-US" altLang="ko-KR" sz="9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1D1D1B">
                    <a:alpha val="70000"/>
                  </a:srgbClr>
                </a:solidFill>
                <a:latin typeface="나눔스퀘어" panose="020B0600000101010101" pitchFamily="50" charset="-127"/>
                <a:ea typeface="나눔스퀘어" panose="020B0600000101010101" pitchFamily="50" charset="-127"/>
                <a:cs typeface="+mj-cs"/>
              </a:rPr>
              <a:t>2018. 04. 29</a:t>
            </a:r>
          </a:p>
          <a:p>
            <a:pPr algn="ctr"/>
            <a:endParaRPr lang="en-US" altLang="ko-KR" sz="9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1D1D1B">
                  <a:alpha val="70000"/>
                </a:srgbClr>
              </a:solidFill>
              <a:latin typeface="나눔스퀘어" panose="020B0600000101010101" pitchFamily="50" charset="-127"/>
              <a:ea typeface="나눔스퀘어" panose="020B0600000101010101" pitchFamily="50" charset="-127"/>
              <a:cs typeface="+mj-cs"/>
            </a:endParaRPr>
          </a:p>
          <a:p>
            <a:pPr algn="ctr"/>
            <a:endParaRPr lang="en-US" altLang="ko-KR" sz="9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1D1D1B">
                  <a:alpha val="70000"/>
                </a:srgbClr>
              </a:solidFill>
              <a:latin typeface="나눔스퀘어" panose="020B0600000101010101" pitchFamily="50" charset="-127"/>
              <a:ea typeface="나눔스퀘어" panose="020B0600000101010101" pitchFamily="50" charset="-127"/>
              <a:cs typeface="+mj-cs"/>
            </a:endParaRPr>
          </a:p>
          <a:p>
            <a:pPr algn="ctr"/>
            <a:endParaRPr lang="en-US" altLang="ko-KR" sz="9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1D1D1B">
                  <a:alpha val="70000"/>
                </a:srgbClr>
              </a:solidFill>
              <a:latin typeface="나눔스퀘어" panose="020B0600000101010101" pitchFamily="50" charset="-127"/>
              <a:ea typeface="나눔스퀘어" panose="020B0600000101010101" pitchFamily="50" charset="-127"/>
              <a:cs typeface="+mj-cs"/>
            </a:endParaRPr>
          </a:p>
          <a:p>
            <a:pPr algn="ctr"/>
            <a:endParaRPr lang="en-US" altLang="ko-KR" sz="9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1D1D1B">
                  <a:alpha val="70000"/>
                </a:srgbClr>
              </a:solidFill>
              <a:latin typeface="나눔스퀘어" panose="020B0600000101010101" pitchFamily="50" charset="-127"/>
              <a:ea typeface="나눔스퀘어" panose="020B0600000101010101" pitchFamily="50" charset="-127"/>
              <a:cs typeface="+mj-cs"/>
            </a:endParaRPr>
          </a:p>
          <a:p>
            <a:pPr algn="ctr"/>
            <a:endParaRPr lang="en-US" altLang="ko-KR" sz="9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1D1D1B">
                  <a:alpha val="70000"/>
                </a:srgbClr>
              </a:solidFill>
              <a:latin typeface="나눔스퀘어" panose="020B0600000101010101" pitchFamily="50" charset="-127"/>
              <a:ea typeface="나눔스퀘어" panose="020B0600000101010101" pitchFamily="50" charset="-127"/>
              <a:cs typeface="+mj-cs"/>
            </a:endParaRPr>
          </a:p>
          <a:p>
            <a:pPr algn="ctr"/>
            <a:endParaRPr lang="en-US" altLang="ko-KR" sz="9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1D1D1B">
                  <a:alpha val="70000"/>
                </a:srgbClr>
              </a:solidFill>
              <a:latin typeface="나눔스퀘어" panose="020B0600000101010101" pitchFamily="50" charset="-127"/>
              <a:ea typeface="나눔스퀘어" panose="020B0600000101010101" pitchFamily="50" charset="-127"/>
              <a:cs typeface="+mj-cs"/>
            </a:endParaRPr>
          </a:p>
          <a:p>
            <a:pPr algn="ctr"/>
            <a:endParaRPr lang="en-US" altLang="ko-KR" sz="9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1D1D1B">
                  <a:alpha val="70000"/>
                </a:srgbClr>
              </a:solidFill>
              <a:latin typeface="나눔스퀘어" panose="020B0600000101010101" pitchFamily="50" charset="-127"/>
              <a:ea typeface="나눔스퀘어" panose="020B0600000101010101" pitchFamily="50" charset="-127"/>
              <a:cs typeface="+mj-cs"/>
            </a:endParaRPr>
          </a:p>
          <a:p>
            <a:pPr algn="ctr"/>
            <a:endParaRPr lang="en-US" altLang="ko-KR" sz="9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1D1D1B">
                  <a:alpha val="70000"/>
                </a:srgbClr>
              </a:solidFill>
              <a:latin typeface="나눔스퀘어" panose="020B0600000101010101" pitchFamily="50" charset="-127"/>
              <a:ea typeface="나눔스퀘어" panose="020B0600000101010101" pitchFamily="50" charset="-127"/>
              <a:cs typeface="+mj-cs"/>
            </a:endParaRPr>
          </a:p>
          <a:p>
            <a:pPr algn="ctr"/>
            <a:endParaRPr lang="en-US" altLang="ko-KR" sz="9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1D1D1B">
                  <a:alpha val="70000"/>
                </a:srgbClr>
              </a:solidFill>
              <a:latin typeface="나눔스퀘어" panose="020B0600000101010101" pitchFamily="50" charset="-127"/>
              <a:ea typeface="나눔스퀘어" panose="020B0600000101010101" pitchFamily="50" charset="-127"/>
              <a:cs typeface="+mj-cs"/>
            </a:endParaRPr>
          </a:p>
          <a:p>
            <a:pPr algn="ctr"/>
            <a:endParaRPr lang="en-US" altLang="ko-KR" sz="9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1D1D1B">
                  <a:alpha val="70000"/>
                </a:srgbClr>
              </a:solidFill>
              <a:latin typeface="나눔스퀘어" panose="020B0600000101010101" pitchFamily="50" charset="-127"/>
              <a:ea typeface="나눔스퀘어" panose="020B0600000101010101" pitchFamily="50" charset="-127"/>
              <a:cs typeface="+mj-cs"/>
            </a:endParaRPr>
          </a:p>
          <a:p>
            <a:pPr algn="ctr"/>
            <a:endParaRPr lang="en-US" altLang="ko-KR" sz="9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1D1D1B">
                  <a:alpha val="70000"/>
                </a:srgbClr>
              </a:solidFill>
              <a:latin typeface="나눔스퀘어" panose="020B0600000101010101" pitchFamily="50" charset="-127"/>
              <a:ea typeface="나눔스퀘어" panose="020B0600000101010101" pitchFamily="50" charset="-127"/>
              <a:cs typeface="+mj-cs"/>
            </a:endParaRPr>
          </a:p>
          <a:p>
            <a:pPr algn="ctr"/>
            <a:endParaRPr lang="en-US" altLang="ko-KR" sz="9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1D1D1B">
                  <a:alpha val="70000"/>
                </a:srgbClr>
              </a:solidFill>
              <a:latin typeface="나눔스퀘어" panose="020B0600000101010101" pitchFamily="50" charset="-127"/>
              <a:ea typeface="나눔스퀘어" panose="020B0600000101010101" pitchFamily="50" charset="-127"/>
              <a:cs typeface="+mj-cs"/>
            </a:endParaRPr>
          </a:p>
          <a:p>
            <a:pPr algn="ctr"/>
            <a:endParaRPr lang="en-US" altLang="ko-KR" sz="9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1D1D1B">
                  <a:alpha val="70000"/>
                </a:srgbClr>
              </a:solidFill>
              <a:latin typeface="나눔스퀘어" panose="020B0600000101010101" pitchFamily="50" charset="-127"/>
              <a:ea typeface="나눔스퀘어" panose="020B0600000101010101" pitchFamily="50" charset="-127"/>
              <a:cs typeface="+mj-cs"/>
            </a:endParaRPr>
          </a:p>
          <a:p>
            <a:pPr algn="ctr"/>
            <a:endParaRPr lang="en-US" altLang="ko-KR" sz="9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1D1D1B">
                  <a:alpha val="70000"/>
                </a:srgbClr>
              </a:solidFill>
              <a:latin typeface="나눔스퀘어" panose="020B0600000101010101" pitchFamily="50" charset="-127"/>
              <a:ea typeface="나눔스퀘어" panose="020B0600000101010101" pitchFamily="50" charset="-127"/>
              <a:cs typeface="+mj-cs"/>
            </a:endParaRPr>
          </a:p>
          <a:p>
            <a:pPr algn="ctr"/>
            <a:endParaRPr lang="en-US" altLang="ko-KR" sz="9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1D1D1B">
                  <a:alpha val="70000"/>
                </a:srgbClr>
              </a:solidFill>
              <a:latin typeface="나눔스퀘어" panose="020B0600000101010101" pitchFamily="50" charset="-127"/>
              <a:ea typeface="나눔스퀘어" panose="020B0600000101010101" pitchFamily="50" charset="-127"/>
              <a:cs typeface="+mj-cs"/>
            </a:endParaRPr>
          </a:p>
          <a:p>
            <a:pPr algn="ctr"/>
            <a:endParaRPr lang="en-US" altLang="ko-KR" sz="9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1D1D1B">
                  <a:alpha val="70000"/>
                </a:srgbClr>
              </a:solidFill>
              <a:latin typeface="나눔스퀘어" panose="020B0600000101010101" pitchFamily="50" charset="-127"/>
              <a:ea typeface="나눔스퀘어" panose="020B0600000101010101" pitchFamily="50" charset="-127"/>
              <a:cs typeface="+mj-cs"/>
            </a:endParaRPr>
          </a:p>
          <a:p>
            <a:pPr algn="ctr"/>
            <a:endParaRPr lang="en-US" altLang="ko-KR" sz="9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1D1D1B">
                  <a:alpha val="70000"/>
                </a:srgbClr>
              </a:solidFill>
              <a:latin typeface="나눔스퀘어" panose="020B0600000101010101" pitchFamily="50" charset="-127"/>
              <a:ea typeface="나눔스퀘어" panose="020B0600000101010101" pitchFamily="50" charset="-127"/>
              <a:cs typeface="+mj-cs"/>
            </a:endParaRPr>
          </a:p>
          <a:p>
            <a:pPr algn="ctr"/>
            <a:endParaRPr lang="en-US" altLang="ko-KR" sz="9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1D1D1B">
                  <a:alpha val="70000"/>
                </a:srgbClr>
              </a:solidFill>
              <a:latin typeface="나눔스퀘어" panose="020B0600000101010101" pitchFamily="50" charset="-127"/>
              <a:ea typeface="나눔스퀘어" panose="020B0600000101010101" pitchFamily="50" charset="-127"/>
              <a:cs typeface="+mj-cs"/>
            </a:endParaRPr>
          </a:p>
          <a:p>
            <a:pPr algn="ctr"/>
            <a:endParaRPr lang="en-US" altLang="ko-KR" sz="9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1D1D1B">
                  <a:alpha val="70000"/>
                </a:srgbClr>
              </a:solidFill>
              <a:latin typeface="나눔스퀘어" panose="020B0600000101010101" pitchFamily="50" charset="-127"/>
              <a:ea typeface="나눔스퀘어" panose="020B0600000101010101" pitchFamily="50" charset="-127"/>
              <a:cs typeface="+mj-cs"/>
            </a:endParaRPr>
          </a:p>
          <a:p>
            <a:pPr algn="ctr"/>
            <a:endParaRPr lang="en-US" altLang="ko-KR" sz="9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1D1D1B">
                  <a:alpha val="70000"/>
                </a:srgbClr>
              </a:solidFill>
              <a:latin typeface="나눔스퀘어" panose="020B0600000101010101" pitchFamily="50" charset="-127"/>
              <a:ea typeface="나눔스퀘어" panose="020B0600000101010101" pitchFamily="50" charset="-127"/>
              <a:cs typeface="+mj-cs"/>
            </a:endParaRPr>
          </a:p>
          <a:p>
            <a:pPr algn="ctr"/>
            <a:endParaRPr lang="en-US" altLang="ko-KR" sz="9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1D1D1B">
                  <a:alpha val="70000"/>
                </a:srgbClr>
              </a:solidFill>
              <a:latin typeface="나눔스퀘어" panose="020B0600000101010101" pitchFamily="50" charset="-127"/>
              <a:ea typeface="나눔스퀘어" panose="020B0600000101010101" pitchFamily="50" charset="-127"/>
              <a:cs typeface="+mj-cs"/>
            </a:endParaRPr>
          </a:p>
        </p:txBody>
      </p:sp>
      <p:sp>
        <p:nvSpPr>
          <p:cNvPr id="40" name="직사각형 125">
            <a:extLst>
              <a:ext uri="{FF2B5EF4-FFF2-40B4-BE49-F238E27FC236}">
                <a16:creationId xmlns:a16="http://schemas.microsoft.com/office/drawing/2014/main" id="{0F73AF72-4430-463C-B20C-F5C8BC106E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8008" y="2110271"/>
            <a:ext cx="360000" cy="360000"/>
          </a:xfrm>
          <a:prstGeom prst="rect">
            <a:avLst/>
          </a:prstGeom>
          <a:solidFill>
            <a:srgbClr val="DA5054"/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noAutofit/>
          </a:bodyPr>
          <a:lstStyle/>
          <a:p>
            <a:pPr algn="ctr">
              <a:tabLst>
                <a:tab pos="1079500" algn="l"/>
                <a:tab pos="1701800" algn="l"/>
              </a:tabLst>
            </a:pPr>
            <a:r>
              <a:rPr lang="en-US" altLang="ko-KR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+mj-cs"/>
              </a:rPr>
              <a:t>02</a:t>
            </a:r>
          </a:p>
        </p:txBody>
      </p:sp>
      <p:sp>
        <p:nvSpPr>
          <p:cNvPr id="41" name="직사각형 125">
            <a:extLst>
              <a:ext uri="{FF2B5EF4-FFF2-40B4-BE49-F238E27FC236}">
                <a16:creationId xmlns:a16="http://schemas.microsoft.com/office/drawing/2014/main" id="{2FA7A672-DCB8-4475-8E56-BFA7272EF7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88190" y="1937697"/>
            <a:ext cx="360000" cy="360000"/>
          </a:xfrm>
          <a:prstGeom prst="rect">
            <a:avLst/>
          </a:prstGeom>
          <a:solidFill>
            <a:srgbClr val="DA5054"/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noAutofit/>
          </a:bodyPr>
          <a:lstStyle/>
          <a:p>
            <a:pPr algn="ctr">
              <a:tabLst>
                <a:tab pos="1079500" algn="l"/>
                <a:tab pos="1701800" algn="l"/>
              </a:tabLst>
            </a:pPr>
            <a:r>
              <a:rPr lang="en-US" altLang="ko-KR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+mj-cs"/>
              </a:rPr>
              <a:t>03</a:t>
            </a:r>
          </a:p>
        </p:txBody>
      </p:sp>
      <p:cxnSp>
        <p:nvCxnSpPr>
          <p:cNvPr id="34" name="직선 연결선 33">
            <a:extLst>
              <a:ext uri="{FF2B5EF4-FFF2-40B4-BE49-F238E27FC236}">
                <a16:creationId xmlns:a16="http://schemas.microsoft.com/office/drawing/2014/main" id="{555B6C4C-A34B-4081-9CD5-A3B41ED8D264}"/>
              </a:ext>
            </a:extLst>
          </p:cNvPr>
          <p:cNvCxnSpPr>
            <a:cxnSpLocks/>
          </p:cNvCxnSpPr>
          <p:nvPr/>
        </p:nvCxnSpPr>
        <p:spPr>
          <a:xfrm>
            <a:off x="1343026" y="620713"/>
            <a:ext cx="81915" cy="0"/>
          </a:xfrm>
          <a:prstGeom prst="line">
            <a:avLst/>
          </a:prstGeom>
          <a:ln w="25400">
            <a:solidFill>
              <a:srgbClr val="DA50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직사각형 125">
            <a:extLst>
              <a:ext uri="{FF2B5EF4-FFF2-40B4-BE49-F238E27FC236}">
                <a16:creationId xmlns:a16="http://schemas.microsoft.com/office/drawing/2014/main" id="{8D68D9CC-0771-4912-A95F-3E86D37DC3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58273" y="1700808"/>
            <a:ext cx="360000" cy="360000"/>
          </a:xfrm>
          <a:prstGeom prst="rect">
            <a:avLst/>
          </a:prstGeom>
          <a:solidFill>
            <a:srgbClr val="DA5054"/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noAutofit/>
          </a:bodyPr>
          <a:lstStyle/>
          <a:p>
            <a:pPr algn="ctr">
              <a:tabLst>
                <a:tab pos="1079500" algn="l"/>
                <a:tab pos="1701800" algn="l"/>
              </a:tabLst>
            </a:pPr>
            <a:r>
              <a:rPr lang="en-US" altLang="ko-KR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+mj-cs"/>
              </a:rPr>
              <a:t>04</a:t>
            </a:r>
          </a:p>
        </p:txBody>
      </p:sp>
      <p:sp>
        <p:nvSpPr>
          <p:cNvPr id="45" name="Oval 23">
            <a:extLst>
              <a:ext uri="{FF2B5EF4-FFF2-40B4-BE49-F238E27FC236}">
                <a16:creationId xmlns:a16="http://schemas.microsoft.com/office/drawing/2014/main" id="{D04BD262-CC54-4CB4-A5E6-6153F7EEA9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2430" y="2324587"/>
            <a:ext cx="2227070" cy="3451860"/>
          </a:xfrm>
          <a:prstGeom prst="rect">
            <a:avLst/>
          </a:prstGeom>
          <a:gradFill>
            <a:gsLst>
              <a:gs pos="42000">
                <a:schemeClr val="bg1">
                  <a:lumMod val="99000"/>
                </a:schemeClr>
              </a:gs>
              <a:gs pos="100000">
                <a:schemeClr val="bg1">
                  <a:lumMod val="95000"/>
                </a:schemeClr>
              </a:gs>
            </a:gsLst>
            <a:lin ang="2700000" scaled="1"/>
          </a:gradFill>
          <a:ln w="3175">
            <a:noFill/>
          </a:ln>
          <a:effectLst>
            <a:outerShdw blurRad="444500" dist="1016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72000" bIns="0" rtlCol="0" anchor="t"/>
          <a:lstStyle/>
          <a:p>
            <a:pPr algn="ctr">
              <a:lnSpc>
                <a:spcPct val="150000"/>
              </a:lnSpc>
            </a:pPr>
            <a:endParaRPr lang="en-US" altLang="ko-KR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algn="ctr"/>
            <a:r>
              <a:rPr lang="ko-KR" altLang="en-US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서울대입구역</a:t>
            </a:r>
            <a:endParaRPr lang="en-US" altLang="ko-KR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  <a:cs typeface="+mj-cs"/>
            </a:endParaRPr>
          </a:p>
          <a:p>
            <a:pPr algn="ctr"/>
            <a:endParaRPr lang="en-US" altLang="ko-KR" sz="9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1D1D1B">
                  <a:alpha val="70000"/>
                </a:srgbClr>
              </a:solidFill>
              <a:latin typeface="나눔스퀘어" panose="020B0600000101010101" pitchFamily="50" charset="-127"/>
              <a:ea typeface="나눔스퀘어" panose="020B0600000101010101" pitchFamily="50" charset="-127"/>
              <a:cs typeface="+mj-cs"/>
            </a:endParaRPr>
          </a:p>
          <a:p>
            <a:pPr algn="ctr"/>
            <a:r>
              <a:rPr lang="en-US" altLang="ko-KR" sz="9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1D1D1B">
                    <a:alpha val="70000"/>
                  </a:srgbClr>
                </a:solidFill>
                <a:latin typeface="나눔스퀘어" panose="020B0600000101010101" pitchFamily="50" charset="-127"/>
                <a:ea typeface="나눔스퀘어" panose="020B0600000101010101" pitchFamily="50" charset="-127"/>
                <a:cs typeface="+mj-cs"/>
              </a:rPr>
              <a:t>2019. 07. 23</a:t>
            </a:r>
          </a:p>
          <a:p>
            <a:pPr algn="ctr"/>
            <a:endParaRPr lang="en-US" altLang="ko-KR" sz="9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1D1D1B">
                  <a:alpha val="70000"/>
                </a:srgbClr>
              </a:solidFill>
              <a:latin typeface="나눔스퀘어" panose="020B0600000101010101" pitchFamily="50" charset="-127"/>
              <a:ea typeface="나눔스퀘어" panose="020B0600000101010101" pitchFamily="50" charset="-127"/>
              <a:cs typeface="+mj-cs"/>
            </a:endParaRPr>
          </a:p>
          <a:p>
            <a:pPr algn="ctr"/>
            <a:endParaRPr lang="en-US" altLang="ko-KR" sz="9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1D1D1B">
                  <a:alpha val="70000"/>
                </a:srgbClr>
              </a:solidFill>
              <a:latin typeface="나눔스퀘어" panose="020B0600000101010101" pitchFamily="50" charset="-127"/>
              <a:ea typeface="나눔스퀘어" panose="020B0600000101010101" pitchFamily="50" charset="-127"/>
              <a:cs typeface="+mj-cs"/>
            </a:endParaRPr>
          </a:p>
          <a:p>
            <a:pPr algn="ctr"/>
            <a:endParaRPr lang="en-US" altLang="ko-KR" sz="9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1D1D1B">
                  <a:alpha val="70000"/>
                </a:srgbClr>
              </a:solidFill>
              <a:latin typeface="나눔스퀘어" panose="020B0600000101010101" pitchFamily="50" charset="-127"/>
              <a:ea typeface="나눔스퀘어" panose="020B0600000101010101" pitchFamily="50" charset="-127"/>
              <a:cs typeface="+mj-cs"/>
            </a:endParaRPr>
          </a:p>
          <a:p>
            <a:pPr algn="ctr"/>
            <a:endParaRPr lang="en-US" altLang="ko-KR" sz="9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1D1D1B">
                  <a:alpha val="70000"/>
                </a:srgbClr>
              </a:solidFill>
              <a:latin typeface="나눔스퀘어" panose="020B0600000101010101" pitchFamily="50" charset="-127"/>
              <a:ea typeface="나눔스퀘어" panose="020B0600000101010101" pitchFamily="50" charset="-127"/>
              <a:cs typeface="+mj-cs"/>
            </a:endParaRPr>
          </a:p>
          <a:p>
            <a:pPr algn="ctr"/>
            <a:endParaRPr lang="en-US" altLang="ko-KR" sz="9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1D1D1B">
                  <a:alpha val="70000"/>
                </a:srgbClr>
              </a:solidFill>
              <a:latin typeface="나눔스퀘어" panose="020B0600000101010101" pitchFamily="50" charset="-127"/>
              <a:ea typeface="나눔스퀘어" panose="020B0600000101010101" pitchFamily="50" charset="-127"/>
              <a:cs typeface="+mj-cs"/>
            </a:endParaRPr>
          </a:p>
          <a:p>
            <a:pPr algn="ctr"/>
            <a:endParaRPr lang="en-US" altLang="ko-KR" sz="9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1D1D1B">
                  <a:alpha val="70000"/>
                </a:srgbClr>
              </a:solidFill>
              <a:latin typeface="나눔스퀘어" panose="020B0600000101010101" pitchFamily="50" charset="-127"/>
              <a:ea typeface="나눔스퀘어" panose="020B0600000101010101" pitchFamily="50" charset="-127"/>
              <a:cs typeface="+mj-cs"/>
            </a:endParaRPr>
          </a:p>
          <a:p>
            <a:pPr algn="ctr"/>
            <a:endParaRPr lang="en-US" altLang="ko-KR" sz="9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1D1D1B">
                  <a:alpha val="70000"/>
                </a:srgbClr>
              </a:solidFill>
              <a:latin typeface="나눔스퀘어" panose="020B0600000101010101" pitchFamily="50" charset="-127"/>
              <a:ea typeface="나눔스퀘어" panose="020B0600000101010101" pitchFamily="50" charset="-127"/>
              <a:cs typeface="+mj-cs"/>
            </a:endParaRPr>
          </a:p>
          <a:p>
            <a:pPr algn="ctr"/>
            <a:endParaRPr lang="en-US" altLang="ko-KR" sz="9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1D1D1B">
                  <a:alpha val="70000"/>
                </a:srgbClr>
              </a:solidFill>
              <a:latin typeface="나눔스퀘어" panose="020B0600000101010101" pitchFamily="50" charset="-127"/>
              <a:ea typeface="나눔스퀘어" panose="020B0600000101010101" pitchFamily="50" charset="-127"/>
              <a:cs typeface="+mj-cs"/>
            </a:endParaRPr>
          </a:p>
          <a:p>
            <a:pPr algn="ctr"/>
            <a:endParaRPr lang="en-US" altLang="ko-KR" sz="9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1D1D1B">
                  <a:alpha val="70000"/>
                </a:srgbClr>
              </a:solidFill>
              <a:latin typeface="나눔스퀘어" panose="020B0600000101010101" pitchFamily="50" charset="-127"/>
              <a:ea typeface="나눔스퀘어" panose="020B0600000101010101" pitchFamily="50" charset="-127"/>
              <a:cs typeface="+mj-cs"/>
            </a:endParaRPr>
          </a:p>
          <a:p>
            <a:pPr algn="ctr"/>
            <a:endParaRPr lang="en-US" altLang="ko-KR" sz="9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1D1D1B">
                  <a:alpha val="70000"/>
                </a:srgbClr>
              </a:solidFill>
              <a:latin typeface="나눔스퀘어" panose="020B0600000101010101" pitchFamily="50" charset="-127"/>
              <a:ea typeface="나눔스퀘어" panose="020B0600000101010101" pitchFamily="50" charset="-127"/>
              <a:cs typeface="+mj-cs"/>
            </a:endParaRPr>
          </a:p>
          <a:p>
            <a:pPr algn="ctr"/>
            <a:endParaRPr lang="en-US" altLang="ko-KR" sz="9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1D1D1B">
                  <a:alpha val="70000"/>
                </a:srgbClr>
              </a:solidFill>
              <a:latin typeface="나눔스퀘어" panose="020B0600000101010101" pitchFamily="50" charset="-127"/>
              <a:ea typeface="나눔스퀘어" panose="020B0600000101010101" pitchFamily="50" charset="-127"/>
              <a:cs typeface="+mj-cs"/>
            </a:endParaRPr>
          </a:p>
          <a:p>
            <a:pPr algn="ctr"/>
            <a:endParaRPr lang="en-US" altLang="ko-KR" sz="9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1D1D1B">
                  <a:alpha val="70000"/>
                </a:srgbClr>
              </a:solidFill>
              <a:latin typeface="나눔스퀘어" panose="020B0600000101010101" pitchFamily="50" charset="-127"/>
              <a:ea typeface="나눔스퀘어" panose="020B0600000101010101" pitchFamily="50" charset="-127"/>
              <a:cs typeface="+mj-cs"/>
            </a:endParaRPr>
          </a:p>
          <a:p>
            <a:pPr algn="ctr"/>
            <a:endParaRPr lang="en-US" altLang="ko-KR" sz="9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1D1D1B">
                  <a:alpha val="70000"/>
                </a:srgbClr>
              </a:solidFill>
              <a:latin typeface="나눔스퀘어" panose="020B0600000101010101" pitchFamily="50" charset="-127"/>
              <a:ea typeface="나눔스퀘어" panose="020B0600000101010101" pitchFamily="50" charset="-127"/>
              <a:cs typeface="+mj-cs"/>
            </a:endParaRPr>
          </a:p>
          <a:p>
            <a:pPr algn="ctr"/>
            <a:endParaRPr lang="en-US" altLang="ko-KR" sz="9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1D1D1B">
                  <a:alpha val="70000"/>
                </a:srgbClr>
              </a:solidFill>
              <a:latin typeface="나눔스퀘어" panose="020B0600000101010101" pitchFamily="50" charset="-127"/>
              <a:ea typeface="나눔스퀘어" panose="020B0600000101010101" pitchFamily="50" charset="-127"/>
              <a:cs typeface="+mj-cs"/>
            </a:endParaRPr>
          </a:p>
          <a:p>
            <a:pPr algn="ctr"/>
            <a:endParaRPr lang="en-US" altLang="ko-KR" sz="9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1D1D1B">
                  <a:alpha val="70000"/>
                </a:srgbClr>
              </a:solidFill>
              <a:latin typeface="나눔스퀘어" panose="020B0600000101010101" pitchFamily="50" charset="-127"/>
              <a:ea typeface="나눔스퀘어" panose="020B0600000101010101" pitchFamily="50" charset="-127"/>
              <a:cs typeface="+mj-cs"/>
            </a:endParaRPr>
          </a:p>
          <a:p>
            <a:pPr algn="ctr"/>
            <a:endParaRPr lang="en-US" altLang="ko-KR" sz="9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1D1D1B">
                  <a:alpha val="70000"/>
                </a:srgbClr>
              </a:solidFill>
              <a:latin typeface="나눔스퀘어" panose="020B0600000101010101" pitchFamily="50" charset="-127"/>
              <a:ea typeface="나눔스퀘어" panose="020B0600000101010101" pitchFamily="50" charset="-127"/>
              <a:cs typeface="+mj-cs"/>
            </a:endParaRPr>
          </a:p>
        </p:txBody>
      </p:sp>
      <p:sp>
        <p:nvSpPr>
          <p:cNvPr id="39" name="직사각형 125">
            <a:extLst>
              <a:ext uri="{FF2B5EF4-FFF2-40B4-BE49-F238E27FC236}">
                <a16:creationId xmlns:a16="http://schemas.microsoft.com/office/drawing/2014/main" id="{6B375CE9-A09E-46C9-8674-D2539ACBCC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1479" y="2184639"/>
            <a:ext cx="360000" cy="360000"/>
          </a:xfrm>
          <a:prstGeom prst="rect">
            <a:avLst/>
          </a:prstGeom>
          <a:solidFill>
            <a:srgbClr val="DA5054"/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noAutofit/>
          </a:bodyPr>
          <a:lstStyle/>
          <a:p>
            <a:pPr algn="ctr">
              <a:tabLst>
                <a:tab pos="1079500" algn="l"/>
                <a:tab pos="1701800" algn="l"/>
              </a:tabLst>
              <a:defRPr/>
            </a:pPr>
            <a:r>
              <a:rPr lang="en-US" altLang="ko-KR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+mj-cs"/>
              </a:rPr>
              <a:t>01</a:t>
            </a:r>
            <a:endParaRPr lang="en-US" altLang="ko-KR" sz="12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latin typeface="나눔스퀘어" panose="020B0600000101010101" pitchFamily="50" charset="-127"/>
              <a:ea typeface="나눔스퀘어" panose="020B0600000101010101" pitchFamily="50" charset="-127"/>
              <a:cs typeface="+mj-cs"/>
            </a:endParaRPr>
          </a:p>
        </p:txBody>
      </p:sp>
      <p:cxnSp>
        <p:nvCxnSpPr>
          <p:cNvPr id="13" name="직선 연결선 12">
            <a:extLst>
              <a:ext uri="{FF2B5EF4-FFF2-40B4-BE49-F238E27FC236}">
                <a16:creationId xmlns:a16="http://schemas.microsoft.com/office/drawing/2014/main" id="{21D7515E-114D-401D-9BAB-B95A670BEBFA}"/>
              </a:ext>
            </a:extLst>
          </p:cNvPr>
          <p:cNvCxnSpPr>
            <a:cxnSpLocks/>
          </p:cNvCxnSpPr>
          <p:nvPr/>
        </p:nvCxnSpPr>
        <p:spPr>
          <a:xfrm>
            <a:off x="1793025" y="3114014"/>
            <a:ext cx="1325120" cy="0"/>
          </a:xfrm>
          <a:prstGeom prst="line">
            <a:avLst/>
          </a:prstGeom>
          <a:ln w="12700">
            <a:solidFill>
              <a:schemeClr val="bg1">
                <a:lumMod val="85000"/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직선 연결선 52">
            <a:extLst>
              <a:ext uri="{FF2B5EF4-FFF2-40B4-BE49-F238E27FC236}">
                <a16:creationId xmlns:a16="http://schemas.microsoft.com/office/drawing/2014/main" id="{FFA0FAE0-F217-4917-87B4-C76F4877B93E}"/>
              </a:ext>
            </a:extLst>
          </p:cNvPr>
          <p:cNvCxnSpPr>
            <a:cxnSpLocks/>
          </p:cNvCxnSpPr>
          <p:nvPr/>
        </p:nvCxnSpPr>
        <p:spPr>
          <a:xfrm>
            <a:off x="3971708" y="2969998"/>
            <a:ext cx="1834554" cy="0"/>
          </a:xfrm>
          <a:prstGeom prst="line">
            <a:avLst/>
          </a:prstGeom>
          <a:ln w="12700">
            <a:solidFill>
              <a:schemeClr val="bg1">
                <a:lumMod val="85000"/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직선 연결선 54">
            <a:extLst>
              <a:ext uri="{FF2B5EF4-FFF2-40B4-BE49-F238E27FC236}">
                <a16:creationId xmlns:a16="http://schemas.microsoft.com/office/drawing/2014/main" id="{297F5E37-3568-473D-8A33-F16A97602BB2}"/>
              </a:ext>
            </a:extLst>
          </p:cNvPr>
          <p:cNvCxnSpPr>
            <a:cxnSpLocks/>
          </p:cNvCxnSpPr>
          <p:nvPr/>
        </p:nvCxnSpPr>
        <p:spPr>
          <a:xfrm>
            <a:off x="6672064" y="2853079"/>
            <a:ext cx="1296144" cy="0"/>
          </a:xfrm>
          <a:prstGeom prst="line">
            <a:avLst/>
          </a:prstGeom>
          <a:ln w="12700">
            <a:solidFill>
              <a:schemeClr val="bg1">
                <a:lumMod val="85000"/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직선 연결선 60">
            <a:extLst>
              <a:ext uri="{FF2B5EF4-FFF2-40B4-BE49-F238E27FC236}">
                <a16:creationId xmlns:a16="http://schemas.microsoft.com/office/drawing/2014/main" id="{56B8D461-4158-443F-9768-5588BD37165D}"/>
              </a:ext>
            </a:extLst>
          </p:cNvPr>
          <p:cNvCxnSpPr>
            <a:cxnSpLocks/>
          </p:cNvCxnSpPr>
          <p:nvPr/>
        </p:nvCxnSpPr>
        <p:spPr>
          <a:xfrm>
            <a:off x="8944046" y="2637055"/>
            <a:ext cx="1498769" cy="0"/>
          </a:xfrm>
          <a:prstGeom prst="line">
            <a:avLst/>
          </a:prstGeom>
          <a:ln w="12700">
            <a:solidFill>
              <a:schemeClr val="bg1">
                <a:lumMod val="85000"/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6184" y="3546062"/>
            <a:ext cx="2125691" cy="158417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884710" y="3258030"/>
            <a:ext cx="1995267" cy="12192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4709" y="4632524"/>
            <a:ext cx="2008552" cy="121779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016" y="3262947"/>
            <a:ext cx="2133436" cy="144420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6993" y="3068961"/>
            <a:ext cx="2027479" cy="134890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7823" y="4581128"/>
            <a:ext cx="2026649" cy="113933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371700" y="5320957"/>
            <a:ext cx="22760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b="1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FF0000">
                    <a:alpha val="70000"/>
                  </a:srgbClr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2012</a:t>
            </a:r>
            <a:r>
              <a:rPr lang="ko-KR" altLang="en-US" sz="1000" b="1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FF0000">
                    <a:alpha val="70000"/>
                  </a:srgbClr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년 </a:t>
            </a:r>
            <a:r>
              <a:rPr lang="en-US" altLang="ko-KR" sz="1000" b="1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FF0000">
                    <a:alpha val="70000"/>
                  </a:srgbClr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7</a:t>
            </a:r>
            <a:r>
              <a:rPr lang="ko-KR" altLang="en-US" sz="1000" b="1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FF0000">
                    <a:alpha val="70000"/>
                  </a:srgbClr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월에도 동일한 </a:t>
            </a:r>
            <a:endParaRPr lang="en-US" altLang="ko-KR" sz="1000" b="1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FF0000">
                  <a:alpha val="70000"/>
                </a:srgbClr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  <a:p>
            <a:pPr algn="ctr"/>
            <a:r>
              <a:rPr lang="ko-KR" altLang="en-US" sz="1000" b="1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FF0000">
                    <a:alpha val="70000"/>
                  </a:srgbClr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에스컬레이터에서 역주행사고 발생</a:t>
            </a:r>
            <a:endParaRPr lang="en-US" altLang="ko-KR" sz="1000" b="1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FF0000">
                  <a:alpha val="70000"/>
                </a:srgbClr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932349" y="6021288"/>
            <a:ext cx="19442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00" b="1" dirty="0" err="1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FF0000">
                    <a:alpha val="70000"/>
                  </a:srgbClr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역주행방지장치가</a:t>
            </a:r>
            <a:r>
              <a:rPr lang="ko-KR" altLang="en-US" sz="1000" b="1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FF0000">
                    <a:alpha val="70000"/>
                  </a:srgbClr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 설치되어</a:t>
            </a:r>
            <a:endParaRPr lang="en-US" altLang="ko-KR" sz="1000" b="1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FF0000">
                  <a:alpha val="70000"/>
                </a:srgbClr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  <a:p>
            <a:pPr algn="ctr"/>
            <a:r>
              <a:rPr lang="ko-KR" altLang="en-US" sz="1000" b="1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FF0000">
                    <a:alpha val="70000"/>
                  </a:srgbClr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있었지만 사고 발생</a:t>
            </a:r>
            <a:endParaRPr lang="en-US" altLang="ko-KR" sz="1000" b="1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FF0000">
                  <a:alpha val="70000"/>
                </a:srgbClr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8729038" y="5952467"/>
            <a:ext cx="19442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00" b="1" dirty="0" err="1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FF0000">
                    <a:alpha val="70000"/>
                  </a:srgbClr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역주행방지장치가</a:t>
            </a:r>
            <a:r>
              <a:rPr lang="ko-KR" altLang="en-US" sz="1000" b="1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FF0000">
                    <a:alpha val="70000"/>
                  </a:srgbClr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 설치되어</a:t>
            </a:r>
            <a:endParaRPr lang="en-US" altLang="ko-KR" sz="1000" b="1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FF0000">
                  <a:alpha val="70000"/>
                </a:srgbClr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  <a:p>
            <a:pPr algn="ctr"/>
            <a:r>
              <a:rPr lang="ko-KR" altLang="en-US" sz="1000" b="1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FF0000">
                    <a:alpha val="70000"/>
                  </a:srgbClr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있었지만 사고 발생</a:t>
            </a:r>
            <a:endParaRPr lang="en-US" altLang="ko-KR" sz="1000" b="1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FF0000">
                  <a:alpha val="70000"/>
                </a:srgbClr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ACD5FA1-D9DD-4F96-BB47-4EF039F45AF6}"/>
              </a:ext>
            </a:extLst>
          </p:cNvPr>
          <p:cNvSpPr txBox="1"/>
          <p:nvPr/>
        </p:nvSpPr>
        <p:spPr>
          <a:xfrm>
            <a:off x="2487579" y="620688"/>
            <a:ext cx="7265161" cy="347674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>
              <a:spcAft>
                <a:spcPts val="300"/>
              </a:spcAft>
              <a:buSzPct val="80000"/>
            </a:pPr>
            <a:r>
              <a:rPr lang="en-US" altLang="ko-KR" sz="20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1D1D1B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+mj-cs"/>
              </a:rPr>
              <a:t>3. </a:t>
            </a:r>
            <a:r>
              <a:rPr lang="ko-KR" altLang="en-US" sz="20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1D1D1B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+mj-cs"/>
              </a:rPr>
              <a:t>개 발 필 요 성</a:t>
            </a:r>
            <a:endParaRPr lang="en-US" altLang="ko-KR" sz="20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1D1D1B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  <a:cs typeface="+mj-cs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2BA5967-21D7-4634-AF5F-6E33E1B73196}"/>
              </a:ext>
            </a:extLst>
          </p:cNvPr>
          <p:cNvSpPr txBox="1"/>
          <p:nvPr/>
        </p:nvSpPr>
        <p:spPr>
          <a:xfrm>
            <a:off x="2311570" y="1188486"/>
            <a:ext cx="7672863" cy="224291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>
              <a:spcAft>
                <a:spcPts val="300"/>
              </a:spcAft>
              <a:buSzPct val="80000"/>
            </a:pPr>
            <a:r>
              <a:rPr lang="ko-KR" altLang="en-US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E4D5E"/>
                </a:solidFill>
                <a:latin typeface="나눔스퀘어" panose="020B0600000101010101" pitchFamily="50" charset="-127"/>
                <a:ea typeface="나눔스퀘어" panose="020B0600000101010101" pitchFamily="50" charset="-127"/>
                <a:cs typeface="+mj-cs"/>
              </a:rPr>
              <a:t>과속 및 </a:t>
            </a:r>
            <a:r>
              <a:rPr lang="ko-KR" altLang="en-US" sz="1200" dirty="0" err="1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E4D5E"/>
                </a:solidFill>
                <a:latin typeface="나눔스퀘어" panose="020B0600000101010101" pitchFamily="50" charset="-127"/>
                <a:ea typeface="나눔스퀘어" panose="020B0600000101010101" pitchFamily="50" charset="-127"/>
                <a:cs typeface="+mj-cs"/>
              </a:rPr>
              <a:t>역주행</a:t>
            </a:r>
            <a:r>
              <a:rPr lang="ko-KR" altLang="en-US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E4D5E"/>
                </a:solidFill>
                <a:latin typeface="나눔스퀘어" panose="020B0600000101010101" pitchFamily="50" charset="-127"/>
                <a:ea typeface="나눔스퀘어" panose="020B0600000101010101" pitchFamily="50" charset="-127"/>
                <a:cs typeface="+mj-cs"/>
              </a:rPr>
              <a:t> 관련 사건 사고 발생</a:t>
            </a:r>
            <a:endParaRPr lang="en-US" altLang="ko-KR" sz="12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4E4D5E"/>
              </a:solidFill>
              <a:latin typeface="나눔스퀘어" panose="020B0600000101010101" pitchFamily="50" charset="-127"/>
              <a:ea typeface="나눔스퀘어" panose="020B0600000101010101" pitchFamily="50" charset="-127"/>
              <a:cs typeface="+mj-cs"/>
            </a:endParaRPr>
          </a:p>
        </p:txBody>
      </p:sp>
      <p:cxnSp>
        <p:nvCxnSpPr>
          <p:cNvPr id="31" name="직선 연결선 30">
            <a:extLst>
              <a:ext uri="{FF2B5EF4-FFF2-40B4-BE49-F238E27FC236}">
                <a16:creationId xmlns:a16="http://schemas.microsoft.com/office/drawing/2014/main" id="{23865335-F697-475A-94AA-9585F13478D2}"/>
              </a:ext>
            </a:extLst>
          </p:cNvPr>
          <p:cNvCxnSpPr>
            <a:cxnSpLocks/>
          </p:cNvCxnSpPr>
          <p:nvPr/>
        </p:nvCxnSpPr>
        <p:spPr>
          <a:xfrm>
            <a:off x="4827081" y="1054880"/>
            <a:ext cx="2585047" cy="0"/>
          </a:xfrm>
          <a:prstGeom prst="line">
            <a:avLst/>
          </a:prstGeom>
          <a:ln w="2857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제목 1">
            <a:extLst>
              <a:ext uri="{FF2B5EF4-FFF2-40B4-BE49-F238E27FC236}">
                <a16:creationId xmlns:a16="http://schemas.microsoft.com/office/drawing/2014/main" id="{537BB0D7-AE72-4623-8717-48527F56D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026" y="116632"/>
            <a:ext cx="2736751" cy="431800"/>
          </a:xfrm>
        </p:spPr>
        <p:txBody>
          <a:bodyPr/>
          <a:lstStyle/>
          <a:p>
            <a:r>
              <a:rPr lang="ko-KR" altLang="en-US" dirty="0"/>
              <a:t>㈜서광 기술개발 지원사업</a:t>
            </a:r>
          </a:p>
        </p:txBody>
      </p:sp>
    </p:spTree>
    <p:extLst>
      <p:ext uri="{BB962C8B-B14F-4D97-AF65-F5344CB8AC3E}">
        <p14:creationId xmlns:p14="http://schemas.microsoft.com/office/powerpoint/2010/main" val="3036769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4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7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0" dur="2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3" dur="2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6" dur="2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9" dur="20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animBg="1"/>
      <p:bldP spid="54" grpId="0" animBg="1"/>
      <p:bldP spid="52" grpId="0" animBg="1"/>
      <p:bldP spid="40" grpId="0" animBg="1"/>
      <p:bldP spid="41" grpId="0" animBg="1"/>
      <p:bldP spid="44" grpId="0" animBg="1"/>
      <p:bldP spid="45" grpId="0" animBg="1"/>
      <p:bldP spid="39" grpId="0" animBg="1"/>
      <p:bldP spid="6" grpId="0"/>
      <p:bldP spid="37" grpId="0"/>
      <p:bldP spid="42" grpId="0"/>
      <p:bldP spid="3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직선 연결선 33">
            <a:extLst>
              <a:ext uri="{FF2B5EF4-FFF2-40B4-BE49-F238E27FC236}">
                <a16:creationId xmlns:a16="http://schemas.microsoft.com/office/drawing/2014/main" id="{555B6C4C-A34B-4081-9CD5-A3B41ED8D264}"/>
              </a:ext>
            </a:extLst>
          </p:cNvPr>
          <p:cNvCxnSpPr>
            <a:cxnSpLocks/>
          </p:cNvCxnSpPr>
          <p:nvPr/>
        </p:nvCxnSpPr>
        <p:spPr>
          <a:xfrm>
            <a:off x="1343026" y="620713"/>
            <a:ext cx="81915" cy="0"/>
          </a:xfrm>
          <a:prstGeom prst="line">
            <a:avLst/>
          </a:prstGeom>
          <a:ln w="25400">
            <a:solidFill>
              <a:srgbClr val="DA50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9C15A7E8-BC8E-4680-98DA-66D2DBD19859}"/>
              </a:ext>
            </a:extLst>
          </p:cNvPr>
          <p:cNvSpPr txBox="1"/>
          <p:nvPr/>
        </p:nvSpPr>
        <p:spPr>
          <a:xfrm>
            <a:off x="2487579" y="620688"/>
            <a:ext cx="7265161" cy="347674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>
              <a:spcAft>
                <a:spcPts val="300"/>
              </a:spcAft>
              <a:buSzPct val="80000"/>
            </a:pPr>
            <a:r>
              <a:rPr lang="en-US" altLang="ko-KR" sz="20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1D1D1B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+mj-cs"/>
              </a:rPr>
              <a:t>3. </a:t>
            </a:r>
            <a:r>
              <a:rPr lang="ko-KR" altLang="en-US" sz="20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1D1D1B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+mj-cs"/>
              </a:rPr>
              <a:t>개 발 필 요 성</a:t>
            </a:r>
            <a:endParaRPr lang="en-US" altLang="ko-KR" sz="20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1D1D1B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  <a:cs typeface="+mj-cs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E28190E-A4C1-4F6D-8ABE-43CE8BFB8E28}"/>
              </a:ext>
            </a:extLst>
          </p:cNvPr>
          <p:cNvSpPr txBox="1"/>
          <p:nvPr/>
        </p:nvSpPr>
        <p:spPr>
          <a:xfrm>
            <a:off x="2311570" y="1188486"/>
            <a:ext cx="7672863" cy="224291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>
              <a:spcAft>
                <a:spcPts val="300"/>
              </a:spcAft>
              <a:buSzPct val="80000"/>
            </a:pPr>
            <a:r>
              <a:rPr lang="ko-KR" altLang="en-US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E4D5E"/>
                </a:solidFill>
                <a:latin typeface="나눔스퀘어" panose="020B0600000101010101" pitchFamily="50" charset="-127"/>
                <a:ea typeface="나눔스퀘어" panose="020B0600000101010101" pitchFamily="50" charset="-127"/>
                <a:cs typeface="+mj-cs"/>
              </a:rPr>
              <a:t>홍콩 대형 쇼핑몰 에스컬레이터 과속 및 </a:t>
            </a:r>
            <a:r>
              <a:rPr lang="ko-KR" altLang="en-US" sz="1200" dirty="0" err="1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E4D5E"/>
                </a:solidFill>
                <a:latin typeface="나눔스퀘어" panose="020B0600000101010101" pitchFamily="50" charset="-127"/>
                <a:ea typeface="나눔스퀘어" panose="020B0600000101010101" pitchFamily="50" charset="-127"/>
                <a:cs typeface="+mj-cs"/>
              </a:rPr>
              <a:t>역주행</a:t>
            </a:r>
            <a:r>
              <a:rPr lang="ko-KR" altLang="en-US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E4D5E"/>
                </a:solidFill>
                <a:latin typeface="나눔스퀘어" panose="020B0600000101010101" pitchFamily="50" charset="-127"/>
                <a:ea typeface="나눔스퀘어" panose="020B0600000101010101" pitchFamily="50" charset="-127"/>
                <a:cs typeface="+mj-cs"/>
              </a:rPr>
              <a:t> 사고영상</a:t>
            </a:r>
            <a:endParaRPr lang="en-US" altLang="ko-KR" sz="12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4E4D5E"/>
              </a:solidFill>
              <a:latin typeface="나눔스퀘어" panose="020B0600000101010101" pitchFamily="50" charset="-127"/>
              <a:ea typeface="나눔스퀘어" panose="020B0600000101010101" pitchFamily="50" charset="-127"/>
              <a:cs typeface="+mj-cs"/>
            </a:endParaRPr>
          </a:p>
        </p:txBody>
      </p:sp>
      <p:cxnSp>
        <p:nvCxnSpPr>
          <p:cNvPr id="31" name="직선 연결선 30">
            <a:extLst>
              <a:ext uri="{FF2B5EF4-FFF2-40B4-BE49-F238E27FC236}">
                <a16:creationId xmlns:a16="http://schemas.microsoft.com/office/drawing/2014/main" id="{CE2E7F0F-C67A-4F04-A564-1AF6306823E3}"/>
              </a:ext>
            </a:extLst>
          </p:cNvPr>
          <p:cNvCxnSpPr>
            <a:cxnSpLocks/>
          </p:cNvCxnSpPr>
          <p:nvPr/>
        </p:nvCxnSpPr>
        <p:spPr>
          <a:xfrm>
            <a:off x="4827081" y="1054880"/>
            <a:ext cx="2585047" cy="0"/>
          </a:xfrm>
          <a:prstGeom prst="line">
            <a:avLst/>
          </a:prstGeom>
          <a:ln w="2857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과속역행 사고 영상">
            <a:hlinkClick r:id="" action="ppaction://media"/>
            <a:extLst>
              <a:ext uri="{FF2B5EF4-FFF2-40B4-BE49-F238E27FC236}">
                <a16:creationId xmlns:a16="http://schemas.microsoft.com/office/drawing/2014/main" id="{B3E3019C-56D5-46E7-9F53-3F4BDF1B160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931728" y="1445554"/>
            <a:ext cx="8328544" cy="468480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C7EC254-248E-4B6E-82ED-9B52D68FFFBF}"/>
              </a:ext>
            </a:extLst>
          </p:cNvPr>
          <p:cNvSpPr txBox="1"/>
          <p:nvPr/>
        </p:nvSpPr>
        <p:spPr>
          <a:xfrm>
            <a:off x="2135560" y="6135688"/>
            <a:ext cx="7704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>
                <a:solidFill>
                  <a:srgbClr val="FF0000"/>
                </a:solidFill>
                <a:latin typeface="+mj-lt"/>
              </a:rPr>
              <a:t>에스컬레이터 과속 및 </a:t>
            </a:r>
            <a:r>
              <a:rPr lang="ko-KR" altLang="en-US" sz="2400" b="1" dirty="0" err="1">
                <a:solidFill>
                  <a:srgbClr val="FF0000"/>
                </a:solidFill>
                <a:latin typeface="+mj-lt"/>
              </a:rPr>
              <a:t>역주행</a:t>
            </a:r>
            <a:r>
              <a:rPr lang="ko-KR" altLang="en-US" sz="2400" b="1" dirty="0">
                <a:solidFill>
                  <a:srgbClr val="FF0000"/>
                </a:solidFill>
                <a:latin typeface="+mj-lt"/>
              </a:rPr>
              <a:t> 사고는 치명도가 매우 높다</a:t>
            </a:r>
            <a:r>
              <a:rPr lang="en-US" altLang="ko-KR" sz="2400" b="1" dirty="0">
                <a:solidFill>
                  <a:srgbClr val="FF0000"/>
                </a:solidFill>
                <a:latin typeface="+mj-lt"/>
              </a:rPr>
              <a:t>.</a:t>
            </a:r>
          </a:p>
        </p:txBody>
      </p:sp>
      <p:sp>
        <p:nvSpPr>
          <p:cNvPr id="15" name="제목 1">
            <a:extLst>
              <a:ext uri="{FF2B5EF4-FFF2-40B4-BE49-F238E27FC236}">
                <a16:creationId xmlns:a16="http://schemas.microsoft.com/office/drawing/2014/main" id="{1C8AE201-A8CB-4D3D-913B-1193DFADB3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026" y="116632"/>
            <a:ext cx="2736751" cy="431800"/>
          </a:xfrm>
        </p:spPr>
        <p:txBody>
          <a:bodyPr/>
          <a:lstStyle/>
          <a:p>
            <a:r>
              <a:rPr lang="ko-KR" altLang="en-US" dirty="0"/>
              <a:t>㈜서광 기술개발 지원사업</a:t>
            </a:r>
          </a:p>
        </p:txBody>
      </p:sp>
    </p:spTree>
    <p:extLst>
      <p:ext uri="{BB962C8B-B14F-4D97-AF65-F5344CB8AC3E}">
        <p14:creationId xmlns:p14="http://schemas.microsoft.com/office/powerpoint/2010/main" val="1864735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033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9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30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직선 연결선 33">
            <a:extLst>
              <a:ext uri="{FF2B5EF4-FFF2-40B4-BE49-F238E27FC236}">
                <a16:creationId xmlns:a16="http://schemas.microsoft.com/office/drawing/2014/main" id="{555B6C4C-A34B-4081-9CD5-A3B41ED8D264}"/>
              </a:ext>
            </a:extLst>
          </p:cNvPr>
          <p:cNvCxnSpPr>
            <a:cxnSpLocks/>
          </p:cNvCxnSpPr>
          <p:nvPr/>
        </p:nvCxnSpPr>
        <p:spPr>
          <a:xfrm>
            <a:off x="1343026" y="620713"/>
            <a:ext cx="81915" cy="0"/>
          </a:xfrm>
          <a:prstGeom prst="line">
            <a:avLst/>
          </a:prstGeom>
          <a:ln w="25400">
            <a:solidFill>
              <a:srgbClr val="DA50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CE28190E-A4C1-4F6D-8ABE-43CE8BFB8E28}"/>
              </a:ext>
            </a:extLst>
          </p:cNvPr>
          <p:cNvSpPr txBox="1"/>
          <p:nvPr/>
        </p:nvSpPr>
        <p:spPr>
          <a:xfrm>
            <a:off x="2279577" y="1188486"/>
            <a:ext cx="7672863" cy="224291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>
              <a:spcAft>
                <a:spcPts val="300"/>
              </a:spcAft>
              <a:buSzPct val="80000"/>
            </a:pPr>
            <a:r>
              <a:rPr lang="ko-KR" altLang="en-US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E4D5E"/>
                </a:solidFill>
                <a:latin typeface="나눔스퀘어" panose="020B0600000101010101" pitchFamily="50" charset="-127"/>
                <a:ea typeface="나눔스퀘어" panose="020B0600000101010101" pitchFamily="50" charset="-127"/>
                <a:cs typeface="+mj-cs"/>
              </a:rPr>
              <a:t>행정안전부 </a:t>
            </a:r>
            <a:r>
              <a:rPr lang="en-US" altLang="ko-KR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E4D5E"/>
                </a:solidFill>
                <a:latin typeface="나눔스퀘어" panose="020B0600000101010101" pitchFamily="50" charset="-127"/>
                <a:ea typeface="나눔스퀘어" panose="020B0600000101010101" pitchFamily="50" charset="-127"/>
                <a:cs typeface="+mj-cs"/>
              </a:rPr>
              <a:t>- </a:t>
            </a:r>
            <a:r>
              <a:rPr lang="ko-KR" altLang="en-US" sz="1200" dirty="0" err="1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E4D5E"/>
                </a:solidFill>
                <a:latin typeface="나눔스퀘어" panose="020B0600000101010101" pitchFamily="50" charset="-127"/>
                <a:ea typeface="나눔스퀘어" panose="020B0600000101010101" pitchFamily="50" charset="-127"/>
                <a:cs typeface="+mj-cs"/>
              </a:rPr>
              <a:t>과속역행방지장치</a:t>
            </a:r>
            <a:r>
              <a:rPr lang="ko-KR" altLang="en-US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E4D5E"/>
                </a:solidFill>
                <a:latin typeface="나눔스퀘어" panose="020B0600000101010101" pitchFamily="50" charset="-127"/>
                <a:ea typeface="나눔스퀘어" panose="020B0600000101010101" pitchFamily="50" charset="-127"/>
                <a:cs typeface="+mj-cs"/>
              </a:rPr>
              <a:t> 설치의 의무화</a:t>
            </a:r>
            <a:endParaRPr lang="en-US" altLang="ko-KR" sz="12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4E4D5E"/>
              </a:solidFill>
              <a:latin typeface="나눔스퀘어" panose="020B0600000101010101" pitchFamily="50" charset="-127"/>
              <a:ea typeface="나눔스퀘어" panose="020B0600000101010101" pitchFamily="50" charset="-127"/>
              <a:cs typeface="+mj-cs"/>
            </a:endParaRPr>
          </a:p>
        </p:txBody>
      </p:sp>
      <p:pic>
        <p:nvPicPr>
          <p:cNvPr id="8" name="Picture 3">
            <a:extLst>
              <a:ext uri="{FF2B5EF4-FFF2-40B4-BE49-F238E27FC236}">
                <a16:creationId xmlns:a16="http://schemas.microsoft.com/office/drawing/2014/main" id="{AEE27B25-E9E6-4DCC-91A4-418509762A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4032" y="2348884"/>
            <a:ext cx="4129352" cy="259228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B524156C-0158-475B-98B1-CB472040DD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3512" y="2348888"/>
            <a:ext cx="4230948" cy="1080112"/>
          </a:xfrm>
          <a:prstGeom prst="rect">
            <a:avLst/>
          </a:prstGeom>
          <a:ln>
            <a:solidFill>
              <a:srgbClr val="1D1D1B"/>
            </a:solidFill>
          </a:ln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9B04020C-82C2-43D0-888E-CFAD2DE3FB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03512" y="3573016"/>
            <a:ext cx="4230948" cy="1368152"/>
          </a:xfrm>
          <a:prstGeom prst="rect">
            <a:avLst/>
          </a:prstGeom>
          <a:ln>
            <a:solidFill>
              <a:srgbClr val="1D1D1B"/>
            </a:solidFill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8426121-27BA-4944-99F5-1BB91DDD2F54}"/>
              </a:ext>
            </a:extLst>
          </p:cNvPr>
          <p:cNvSpPr txBox="1"/>
          <p:nvPr/>
        </p:nvSpPr>
        <p:spPr>
          <a:xfrm>
            <a:off x="1703513" y="1784524"/>
            <a:ext cx="40850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승강기안전부품 안전기준 및 승강기 안전기준</a:t>
            </a:r>
            <a:endParaRPr lang="en-US" altLang="ko-KR" sz="1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algn="ctr"/>
            <a:r>
              <a:rPr lang="en-US" altLang="ko-KR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[</a:t>
            </a:r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별표</a:t>
            </a:r>
            <a:r>
              <a:rPr lang="en-US" altLang="ko-KR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24] </a:t>
            </a:r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에스컬레이터 안전기준</a:t>
            </a:r>
            <a:r>
              <a:rPr lang="en-US" altLang="ko-KR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(</a:t>
            </a:r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제</a:t>
            </a:r>
            <a:r>
              <a:rPr lang="en-US" altLang="ko-KR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4</a:t>
            </a:r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조제</a:t>
            </a:r>
            <a:r>
              <a:rPr lang="en-US" altLang="ko-KR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3</a:t>
            </a:r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호 관련</a:t>
            </a:r>
            <a:r>
              <a:rPr lang="en-US" altLang="ko-KR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2AE009F-404C-48E7-A8D7-D4CF3B2B8C54}"/>
              </a:ext>
            </a:extLst>
          </p:cNvPr>
          <p:cNvSpPr txBox="1"/>
          <p:nvPr/>
        </p:nvSpPr>
        <p:spPr>
          <a:xfrm>
            <a:off x="6384033" y="1784525"/>
            <a:ext cx="40850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국내 </a:t>
            </a:r>
            <a:r>
              <a:rPr lang="ko-KR" altLang="en-US" sz="1400" dirty="0" err="1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과속역행방지장치</a:t>
            </a:r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설치 현황</a:t>
            </a:r>
            <a:endParaRPr lang="en-US" altLang="ko-KR" sz="1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BE68910-6618-4903-980B-981145C37015}"/>
              </a:ext>
            </a:extLst>
          </p:cNvPr>
          <p:cNvSpPr txBox="1"/>
          <p:nvPr/>
        </p:nvSpPr>
        <p:spPr>
          <a:xfrm>
            <a:off x="2235182" y="5406316"/>
            <a:ext cx="77048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>
                <a:solidFill>
                  <a:srgbClr val="FF0000"/>
                </a:solidFill>
                <a:latin typeface="+mj-lt"/>
              </a:rPr>
              <a:t>다양한 </a:t>
            </a:r>
            <a:r>
              <a:rPr lang="en-US" altLang="ko-KR" sz="2400" b="1" dirty="0">
                <a:solidFill>
                  <a:srgbClr val="FF0000"/>
                </a:solidFill>
                <a:latin typeface="+mj-lt"/>
              </a:rPr>
              <a:t>E/S </a:t>
            </a:r>
            <a:r>
              <a:rPr lang="ko-KR" altLang="en-US" sz="2400" b="1" dirty="0">
                <a:solidFill>
                  <a:srgbClr val="FF0000"/>
                </a:solidFill>
                <a:latin typeface="+mj-lt"/>
              </a:rPr>
              <a:t>제품에도 설치가 용이하면서 보조브레이크의</a:t>
            </a:r>
            <a:endParaRPr lang="en-US" altLang="ko-KR" sz="2400" b="1" dirty="0">
              <a:solidFill>
                <a:srgbClr val="FF0000"/>
              </a:solidFill>
              <a:latin typeface="+mj-lt"/>
            </a:endParaRPr>
          </a:p>
          <a:p>
            <a:pPr algn="ctr"/>
            <a:r>
              <a:rPr lang="ko-KR" altLang="en-US" sz="2400" b="1" dirty="0">
                <a:solidFill>
                  <a:srgbClr val="FF0000"/>
                </a:solidFill>
                <a:latin typeface="+mj-lt"/>
              </a:rPr>
              <a:t>성능을 만족하는 과속역행 방지장치 개발이 필요함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234A80E-2AA9-4B2C-9174-BB83F5EDA59D}"/>
              </a:ext>
            </a:extLst>
          </p:cNvPr>
          <p:cNvSpPr txBox="1"/>
          <p:nvPr/>
        </p:nvSpPr>
        <p:spPr>
          <a:xfrm>
            <a:off x="2487579" y="620688"/>
            <a:ext cx="7265161" cy="347674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>
              <a:spcAft>
                <a:spcPts val="300"/>
              </a:spcAft>
              <a:buSzPct val="80000"/>
            </a:pPr>
            <a:r>
              <a:rPr lang="en-US" altLang="ko-KR" sz="20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1D1D1B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+mj-cs"/>
              </a:rPr>
              <a:t>3. </a:t>
            </a:r>
            <a:r>
              <a:rPr lang="ko-KR" altLang="en-US" sz="20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1D1D1B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+mj-cs"/>
              </a:rPr>
              <a:t>개 발 필 요 성</a:t>
            </a:r>
            <a:endParaRPr lang="en-US" altLang="ko-KR" sz="20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1D1D1B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  <a:cs typeface="+mj-cs"/>
            </a:endParaRPr>
          </a:p>
        </p:txBody>
      </p:sp>
      <p:cxnSp>
        <p:nvCxnSpPr>
          <p:cNvPr id="17" name="직선 연결선 16">
            <a:extLst>
              <a:ext uri="{FF2B5EF4-FFF2-40B4-BE49-F238E27FC236}">
                <a16:creationId xmlns:a16="http://schemas.microsoft.com/office/drawing/2014/main" id="{8B6475BD-0B19-49AE-A507-F624722E6637}"/>
              </a:ext>
            </a:extLst>
          </p:cNvPr>
          <p:cNvCxnSpPr>
            <a:cxnSpLocks/>
          </p:cNvCxnSpPr>
          <p:nvPr/>
        </p:nvCxnSpPr>
        <p:spPr>
          <a:xfrm>
            <a:off x="4827081" y="1054880"/>
            <a:ext cx="2585047" cy="0"/>
          </a:xfrm>
          <a:prstGeom prst="line">
            <a:avLst/>
          </a:prstGeom>
          <a:ln w="2857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제목 1">
            <a:extLst>
              <a:ext uri="{FF2B5EF4-FFF2-40B4-BE49-F238E27FC236}">
                <a16:creationId xmlns:a16="http://schemas.microsoft.com/office/drawing/2014/main" id="{945256B2-AF34-48CE-8DB8-8063D3014B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026" y="116632"/>
            <a:ext cx="2736751" cy="431800"/>
          </a:xfrm>
        </p:spPr>
        <p:txBody>
          <a:bodyPr/>
          <a:lstStyle/>
          <a:p>
            <a:r>
              <a:rPr lang="ko-KR" altLang="en-US" dirty="0"/>
              <a:t>㈜서광 기술개발 지원사업</a:t>
            </a:r>
          </a:p>
        </p:txBody>
      </p: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DEAC52AB-7FEB-47FE-B8D3-DD73EA1D8D72}"/>
              </a:ext>
            </a:extLst>
          </p:cNvPr>
          <p:cNvCxnSpPr/>
          <p:nvPr/>
        </p:nvCxnSpPr>
        <p:spPr>
          <a:xfrm>
            <a:off x="2235182" y="2780928"/>
            <a:ext cx="3140738" cy="0"/>
          </a:xfrm>
          <a:prstGeom prst="line">
            <a:avLst/>
          </a:prstGeom>
          <a:ln w="28575">
            <a:solidFill>
              <a:srgbClr val="DE2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0853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11" grpId="0"/>
      <p:bldP spid="12" grpId="0"/>
      <p:bldP spid="13" grpId="0"/>
    </p:bld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사용자 지정 3">
      <a:majorFont>
        <a:latin typeface="나눔스퀘어 ExtraBold"/>
        <a:ea typeface="나눔스퀘어 ExtraBold"/>
        <a:cs typeface=""/>
      </a:majorFont>
      <a:minorFont>
        <a:latin typeface="나눔스퀘어"/>
        <a:ea typeface="나눔스퀘어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8209</TotalTime>
  <Words>1562</Words>
  <Application>Microsoft Office PowerPoint</Application>
  <PresentationFormat>와이드스크린</PresentationFormat>
  <Paragraphs>593</Paragraphs>
  <Slides>28</Slides>
  <Notes>27</Notes>
  <HiddenSlides>0</HiddenSlides>
  <MMClips>2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28</vt:i4>
      </vt:variant>
    </vt:vector>
  </HeadingPairs>
  <TitlesOfParts>
    <vt:vector size="36" baseType="lpstr">
      <vt:lpstr>나눔스퀘어 Bold</vt:lpstr>
      <vt:lpstr>Cambria Math</vt:lpstr>
      <vt:lpstr>나눔스퀘어 ExtraBold</vt:lpstr>
      <vt:lpstr>HY견고딕</vt:lpstr>
      <vt:lpstr>맑은 고딕</vt:lpstr>
      <vt:lpstr>나눔스퀘어</vt:lpstr>
      <vt:lpstr>Arial</vt:lpstr>
      <vt:lpstr>Office 테마</vt:lpstr>
      <vt:lpstr>PowerPoint 프레젠테이션</vt:lpstr>
      <vt:lpstr>PowerPoint 프레젠테이션</vt:lpstr>
      <vt:lpstr>㈜서광 기술개발 지원사업</vt:lpstr>
      <vt:lpstr>㈜서광 기술개발 지원사업</vt:lpstr>
      <vt:lpstr>㈜서광 기술개발 지원사업</vt:lpstr>
      <vt:lpstr>㈜서광 기술개발 지원사업</vt:lpstr>
      <vt:lpstr>㈜서광 기술개발 지원사업</vt:lpstr>
      <vt:lpstr>㈜서광 기술개발 지원사업</vt:lpstr>
      <vt:lpstr>㈜서광 기술개발 지원사업</vt:lpstr>
      <vt:lpstr>㈜서광 기술개발 지원사업</vt:lpstr>
      <vt:lpstr>㈜서광 기술개발 지원사업</vt:lpstr>
      <vt:lpstr>㈜서광 기술개발 지원사업</vt:lpstr>
      <vt:lpstr>㈜서광 기술개발 지원사업</vt:lpstr>
      <vt:lpstr>㈜서광 기술개발 지원사업</vt:lpstr>
      <vt:lpstr>㈜서광 기술개발 지원사업</vt:lpstr>
      <vt:lpstr>㈜서광 기술개발 지원사업</vt:lpstr>
      <vt:lpstr>㈜서광 기술개발 지원사업</vt:lpstr>
      <vt:lpstr>㈜서광 기술개발 지원사업</vt:lpstr>
      <vt:lpstr>㈜서광 기술개발 지원사업</vt:lpstr>
      <vt:lpstr>㈜서광 기술개발 지원사업</vt:lpstr>
      <vt:lpstr>㈜서광 기술개발 지원사업</vt:lpstr>
      <vt:lpstr>㈜서광 기술개발 지원사업</vt:lpstr>
      <vt:lpstr>㈜서광 기술개발 지원사업</vt:lpstr>
      <vt:lpstr>㈜서광 기술개발 지원사업</vt:lpstr>
      <vt:lpstr>㈜서광 기술개발 지원사업</vt:lpstr>
      <vt:lpstr>㈜서광 기술개발 지원사업</vt:lpstr>
      <vt:lpstr>㈜서광 기술개발 지원사업</vt:lpstr>
      <vt:lpstr>㈜서광 기술개발 지원사업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siuser</dc:creator>
  <cp:lastModifiedBy>shin Changill</cp:lastModifiedBy>
  <cp:revision>1698</cp:revision>
  <cp:lastPrinted>2019-09-17T06:31:02Z</cp:lastPrinted>
  <dcterms:created xsi:type="dcterms:W3CDTF">2018-09-20T04:59:45Z</dcterms:created>
  <dcterms:modified xsi:type="dcterms:W3CDTF">2021-09-06T18:13:34Z</dcterms:modified>
</cp:coreProperties>
</file>